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4153" r:id="rId3"/>
    <p:sldId id="4126" r:id="rId4"/>
    <p:sldId id="258" r:id="rId5"/>
    <p:sldId id="268" r:id="rId6"/>
    <p:sldId id="4162" r:id="rId7"/>
    <p:sldId id="260" r:id="rId8"/>
    <p:sldId id="257" r:id="rId9"/>
    <p:sldId id="4152" r:id="rId10"/>
    <p:sldId id="4147" r:id="rId11"/>
    <p:sldId id="4156" r:id="rId12"/>
    <p:sldId id="267" r:id="rId13"/>
    <p:sldId id="4159" r:id="rId14"/>
    <p:sldId id="269" r:id="rId15"/>
    <p:sldId id="270" r:id="rId16"/>
    <p:sldId id="262" r:id="rId17"/>
    <p:sldId id="4166" r:id="rId18"/>
    <p:sldId id="4160" r:id="rId19"/>
    <p:sldId id="4161" r:id="rId20"/>
    <p:sldId id="4164" r:id="rId21"/>
    <p:sldId id="278" r:id="rId22"/>
    <p:sldId id="4169" r:id="rId23"/>
    <p:sldId id="4165" r:id="rId24"/>
    <p:sldId id="4170" r:id="rId25"/>
    <p:sldId id="4167" r:id="rId26"/>
    <p:sldId id="259" r:id="rId27"/>
    <p:sldId id="263" r:id="rId28"/>
    <p:sldId id="4171" r:id="rId29"/>
    <p:sldId id="279" r:id="rId30"/>
    <p:sldId id="266" r:id="rId31"/>
    <p:sldId id="4173" r:id="rId32"/>
    <p:sldId id="417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0" autoAdjust="0"/>
    <p:restoredTop sz="94660"/>
  </p:normalViewPr>
  <p:slideViewPr>
    <p:cSldViewPr snapToGrid="0">
      <p:cViewPr>
        <p:scale>
          <a:sx n="78" d="100"/>
          <a:sy n="78" d="100"/>
        </p:scale>
        <p:origin x="72" y="16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02:36:40.545"/>
    </inkml:context>
    <inkml:brush xml:id="br0">
      <inkml:brushProperty name="width" value="0.35" units="cm"/>
      <inkml:brushProperty name="height" value="0.35" units="cm"/>
      <inkml:brushProperty name="color" value="#FFFFFF"/>
    </inkml:brush>
  </inkml:definitions>
  <inkml:trace contextRef="#ctx0" brushRef="#br0">5258 1310 24575,'-78'-5'0,"1"1"0,-1-1 0,1 0 0,0 0 0,-1 1 0,1-1 0,-1 0 0,1 0 0,-1 1 0,1-1 0,0 0 0,-1 0 0,1 1 0,-1-1 0,1 0 0,-1 0 0,1 0 0,0 1 0,-1-1 0,1 0 0,-1 0 0,-17 8 0,-5 1 0,-2 1 0,0 0 0,4 2 0,6 1 0,9 3 0,11 1 0,13 2 0,17 2 0,20 3 0,29 31 0,46 4 0,-11-28 0,16 2 0,12-1 0,10 0 0,3-1 0,1-1 0,-4-3 0,-8-3 0,-12-3 0,22 3 0,-11-8 0,0-3-328,8-3 0,-1-3 0,-26-11 26,-38-19 721,-10 0-419,-4 9 213,-8-8-213,-13 2 0,-15-1 0,-7-2 0,1 9 0,-5 1-492,2 2 0,-2 1 170,-20-5 1,-2 1 321,11 3 0,0 1 0,-19 0 0,-1 3 0,12 1 0,-2 2-328,8 3 0,-4 1 0,1 1 0,4 1 0,0 1 0,0 1 13,-5 0 1,-1 1-1,3 1 315,-7 0 0,1 3-328,12 0 0,-2 3 0,8 1 81,-24 14 122,21-5 0,4 1 125,12 3 983,4 3-235,24-10 235,2 8 0,7-4 0,4 4 0,5 6 0,9-8-955,0 3-28,-2-15 0,-6 0 0,-3-7 0,-53-39 0,-8 1-492,3-2 0,-6-3 0,8 10 0,-1 1 471,-5-5 0,-1 1 21,5 6 0,1 2 0,-4-1 0,0 0 0,4 3 0,1 1-147,9 6 0,2 1 147,-29-11 0,32 16 0,16 13 0,19 4 0,23 25 0,6-1 0,4 4-112,-3-2 0,3 3 112,18 14 0,2 2 0,-7-4 0,-1-2 0,2-7 0,0 0 0,7 9 0,-2-2 0,-11-19 0,-1-2-309,2 7 1,-2-2 308,25 10-239,-15-10 239,-4-9 0,-22-11 0,-6-7 983,-12-1-492,-4-32 1,-3-12-362,4-2-398,-7-9 1,-4-5 267,-2 14 0,-3 3 0,-3 1 0,-2 1 0,4 2 0,-1 2-30,-5 1 0,-1 3 30,-3-10 0,1 13 0,-2 2 0,-12-6 0,-15-9 0,17 27 0,-12-7 0,14 15 0,0 0 983,6 4-431,11 1-204,-3 6-348,2 4 0,-11 10 0,4 13 0,2-8 0,6 21 0,-2 4 0,11 4 0,-3 11 0,10-9 0,5-4 0,7 11 0,5-12 0,3-9 0,1 10 0,-4-26 0,7 17 0,-14-25 0,3-4 0,-12-11 0,7-38 0,-6-27-492,1 31 0,-1-3 72,-11-27 0,-5-3 420,1 16 0,-2 0 0,-6-6 0,-2-2 0,1-3 0,-2 2 0,-3 15 0,0 3 0,5-2 0,1 3 0,-23-17 0,19 21 0,5 21 0,2-7 0,2 13 0,5 3 0,1 11 983,2 0-142,-8 17-841,8-9 0,-5 15 0,8-9 0,-2 0 0,2 4 0,-3-4 0,0 5 0,3-1 0,-2-4 0,6 9 0,-7-7 0,8 7 0,-4-4 0,0-5 0,3 8 0,-2-1 0,3 9 0,4-1 0,1-4 0,1-6 0,1-5 0,-3-5 0,3-3 0,-3 2 0,2-5 0,-2 11 0,0-10 0,3 10 0,-7-4 0,8 4 0,-7 0 0,2 4 0,1-8 0,-3 13 0,2-15 0,-3 9 0,0-14 0,0 2 0,0-4 0,0 1 0,0 10 0,0 4 0,0 6 0,0 7 0,0-4 0,0-8 0,0 5 0,-4-11 0,3 3 0,-3-1 0,4-7 0,0-1 0,-3-41 0,3 16 0,-8-42 0,2 22 0,-3 4 0,-8-18 0,0 2 0,-6-9 0,6 11 0,-2 9 0,8 7 0,-2 4 0,4-7 0,1 22 0,1-2 0,3 8 0,1-1 0,0 0 0,0 1 0,-4-1 0,4 0 0,-7 0 0,6 1 0,-7-1 0,8 0 0,-8 23 0,1 0 0,-4 22 0,-4-5 0,7-1 0,1 1 0,2 0 0,7 0 0,-4-1 0,5 1 0,0 0 0,0 0 0,0-1 0,4-4 0,-3-6 0,3-1 0,-4-8 0,4 8 0,-3-12 0,6 7 0,-3-7 0,0 3 0,10 6 0,1 1 0,6 0 0,-7-5 0,0-2 0,-5 1 0,3 0 0,-1 0 0,0-2 0,-6-5 0,11 5 0,-10-3 0,11 1 0,-8 3 0,10-6 0,-6 6 0,13 0 0,-13-2 0,8 1 0,-9-6 0,3 1 0,0 2 0,-4-2 0,3 6 0,-2-4 0,3 5 0,16 3 0,-15-3 0,21 9 0,-24-9 0,9 2 0,-7-4 0,0-4 0,0 4 0,7 1 0,-5 1 0,1-1 0,-8-4 0,1-3 0,-4 0 0,4 0 0,-5-1 0,1 1 0,-1 0 0,8 6 0,-6-5 0,6 5 0,-4-6 0,2 3 0,-1-2 0,3 5 0,-3-5 0,7 2 0,-5 0 0,4-5 0,-9 5 0,2-6 0,-3 0 0,-1 2 0,1-2 0,-1 3 0,5 0 0,7 6 0,-1-1 0,5-1 0,-11-2 0,-1-4 0,1-1 0,-7 2 0,6-5 0,-4 3 0,2-1 0,1-1 0,-3 4 0,5-4 0,0 4 0,4-4 0,-3 4 0,7-1 0,-2 3 0,4 0 0,-1-3 0,-5-1 0,0 0 0,-3-2 0,-2 1 0,-4-2 0,1 0 0,2 3 0,-1-2 0,1 1 0,-3-2 0,1 0 0,3 0 0,-2 0 0,17 0 0,-12 0 0,18-3 0,-4 2 0,0-2 0,5 3 0,-11 0 0,4 0 0,-13 0 0,7 0 0,-7 0 0,3 0 0,0 0 0,0 0 0,-4 0 0,8 0 0,-10 0 0,10 0 0,-8-3 0,1 2 0,2-2 0,-3 3 0,4 0 0,5-3 0,1-1 0,1-1 0,2-1 0,-7 5 0,7-6 0,15-4 0,-3 1 0,21-5 0,-16 2 0,11-1 0,-12-3 0,13-2 0,-13 2 0,12 1 0,-12-1 0,-6 2 0,-12 7 0,-3-5 0,-2 5 0,9-7 0,2-5 0,-2 4 0,-3 0 0,1 2 0,3 2 0,-4-2 0,2 2 0,-5-2 0,-3 4 0,3-1 0,-9-1 0,0 1 0,-3 1 0,-4 2 0,1 2 0,-4-3 0,2 2 0,0-5 0,-2 6 0,3-7 0,-4 7 0,0-6 0,0 5 0,0-9 0,-9-4 0,4 3 0,-16-5 0,4 11 0,-9-4 0,0 3 0,-6 1 0,-25-5 0,12 2 0,-24-8 0,14 4 0,-18-3 0,20 6-422,10-1 0,-1-1 422,-18-6 0,23 6 0,0 0 0,-31-8 0,-2-2 0,21 8 0,-12-3 0,30 7 0,6 7 0,7-3 0,11 5 0,-4 0 844,-3-10-844,2-1 0,-5-4 0,14 4 0,-1 7 0,5-6 0,-5 5 0,5-3 0,4 10 0,11 6 0,30 26 0,2 0 0,15 19-492,-17-14 0,1 0 15,14 13 149,-17-16 0,5 4 0,-2-3-164,3-1 0,1-1 340,3 0 1,4 1 0,-4-2 151,-6-3 0,0 0 0,2-1 0,3 2 0,-4-2-492,-6-2 0,-3-1 408,10 8 1,-1-2 83,19 1 0,-43-12 983,-5-14-780,-33-21-203,-26-21 0,11 6 0,-4-2 344,-3 3 0,-2-1-344,-9-14 0,-2-1-492,-6 2 0,-3-1 251,17 11 0,-1-3 0,-2 0-87,-12-6 0,-3 0 0,2 0 0,6 7 0,2 0 0,-1 1 0,-2-2 0,-1 0 0,0 3 279,3 6 1,0 2 0,5 2-444,-1-3 0,1 2 424,-24-7 1,5 4 67,18 8 491,4 1 1,1 4-369,15 13 860,7 3 0,8 19 0,12 7-492,6 11 1,2 1 491,3 3-681,4 1 1,6 10 0,-1-8-303,12 9 0,-8-9 0,4 8 0,1-3 0,11 7 0,0-2 0,-2-2 0,3 4-246,-6-12 0,4 5 0,1-1 0,-3-3-82,-2-4 0,-2-3 0,3 4 82,9 10 0,5 6 0,2 1 0,-2-4 0,-7-10 0,-1-2 0,1-1 0,-2 0-82,10 10 0,-2 0 0,-1-5-164,9 5 0,-9-9-492,-15-12 849,-22-20 135,-8-8 983,-25-40 0,8 17-656,-15-16 1,-13-11 0,4 6 163,11 12 1,-3 0-430,-9-11 1,-9-9 0,-3-3-1,4 6-390,-2 2 0,3 4 0,-4-4 82,1-3 0,-3-4 0,-1 0 0,-3 0 49,8 12 0,-3 1 1,0 0-1,0 0 0,0-1 0,2 0 0,0-1 1,0 0-1,-1 0 0,0 0 0,-2 1 0,-2 0 1,0 1-1,0-1 0,-1 0 0,-1-3 0,-2 0 1,1 0-1,0 1 0,1 0-49,-3-2 0,1 2 0,0 0 0,-2-1 49,3 3 0,-3-2 1,-1 1-1,1 0 0,4 3-49,0 0 0,3 1 0,0 2 0,0-1 0,-6-2 0,-1 1 0,1 0 0,3 2 111,0-2 1,2 2 0,5 3 625,-8-2 1,6 4-1,13 7 1,9 6 491,16 13 0,6 6 0,15 17 0,9 9 0,4 8-492,-2-5 1,3 2-1,1-1 1,0 1-1,9 14 1,3 2-1,3-4 1,4 2-732,-1 4 0,4 6 0,-1-5 240,6 2 0,2 1-246,-7-6 0,5 7 0,1 1 0,-4-5-82,-3-3 0,-2-4 0,2 1 82,-5-4 0,3 1 0,-1 0 0,0 1-82,9 13 0,0 0 0,-3-2 0,-10-13 0,-1-3 0,2 3 0,10 13 0,2 4 0,-3-4 182,-11-11 1,-2-1 0,-1-3 187,10 9 0,-3-1-42,-5-1 0,-9-6 983,-10-13-9,4 3 9,-19-20 0,1-12 0,-42-32 0,24 18-492,-24-19 1,-6-5 491,-10-8-492,6 4 1,-3-2-339,4 7 1,1 0-154,3 3 0,-3-2-328,3 2 0,-4-1 0,1 1-164,-9-4 0,0 1 164,9 4 0,-2-1 0,4 3-164,0 3 0,4 3 446,3 2 0,3 2 46,-1-1 0,5 4 983,19 16-208,10 7-775,37 47 0,-8-1 491,4-1 1,3 2-1,-10-12 1,0 0-984,12 15 0,4 1 380,4-1 0,2-2 112,-3 0 0,1-1 0,4 5 0,-2-4-640,5-1 640,-18-16 0,-1-2 0,8 2 0,14 12 0,-15-9 0,-8-10 0,-7-3 983,-15-14-726,2-4 726,-9-1 0,-14-20 0,1 3-764,-14-17-219,8 2 0,1 3 0,-5 0 0,4 6 0,2 8 0,6 1 0,3 6 0,7 16 0,8 12 0,8 23 0,-2-13 0,3 1-492,3 2 0,0 0 291,0 3 1,1-1 200,16 19-97,-9-7 97,-8-16 0,-2-6 0,-4-3 0,-3-13 0,-3 0 983,-4-5-589,-1-9-394,-47-33 0,4-4-492,6 10 0,-3-4 37,-4-7 1,-2-3 454,4 3 0,-4-3-328,-8-4 0,-7-5 0,4 3 0,15 12 0,3 2 0,-2-1 0,-14-9 0,-3-1 0,5 3 193,4-2 1,3 2-346,-5-1 0,1 1 480,11 9 0,3 2 0,-16-11 0,28 25 983,15 12-421,23 24 421,9 11 0,18 20-492,-19-21 1,-1-1 491,24 24-946,-19-23 1,-1 1-38,1-1 0,0-1 0,26 20 0,-28-20 0,0-1 0,32 19 0,-10-1 0,2-10 0,-9-1 0,-7-7 0,8 5 0,-12-10 0,-7-8 0,-14-11 0,-6-4 0,-1-31 627,0 15-627,1-21 0,4 20 0,-3 6 0,1-2 0,-5 7 0,5 3 0,12 0 0,-4 6 0,36 7 0,15 17-492,-22-10 0,2 2 201,8 8 0,-2 0 291,-14-6 0,0-1 0,8 6 0,2 0 0,6 3 0,1 0-492,4 1 0,1 1 0,3 3 0,0-1 299,0-3 0,-1-2 193,-11-4 0,0-1 0,8 3 0,0-2 0,-5-3 0,-4-3 0,12 10 0,-18-18 0,-36-13 983,-11-7-594,-19-27-389,-10-7 0,-1-1 0,-4-3-114,12 15 1,-3-1 113,-6-6 0,-5-5 0,2 4 0,-3 2 0,-3-1 0,6 4 0,-6-4 0,-1-1 0,4 4-492,-18-11 0,1 1 164,5 3 0,-2-2 0,2 4-164,-3-1 0,4 5 0,8 8 0,1 0 360,-7-4 1,5 4 131,10 13 0,-17-14 983,41 28 0,3 2 0,5 35 0,15 12-492,-8-9 1,1 3-176,7 3 0,1 1-316,-3-4 0,0 1 0,8 16 0,1 0 0,-2-13 0,1-2 0,-2 1 0,2 0 0,4-2 0,0-5-121,0-6 121,19 30 0,-27-39 0,8 8 0,-16-15 0,1-5 983,-14-6-547,-9-6-307,-6-5-129,-7-6 0,3-1 0,5 1 0,-11-7 0,17 9 0,-18-12 0,24 16 0,-11-9 0,15 10 0,1 1 0,41 19 0,9 11 0,-3-4 0,2 2-492,-6 3 0,2 1 220,11 2 1,2 1 271,-9-2 0,1 0 0,11 1 0,1 0 0,-4-6 0,-2-1 0,-11-3 0,-2-3 0,32 3 0,-46-10 0,-4-14 0,-17-16 0,-1 1 0,-7-19 0,-6-6-459,-5 7 0,-1 0 459,3-5 0,-3-3-328,-10 1 0,-6-2 0,0 3 185,-5 2 1,0 1 142,-6-14 0,-2 0 0,-5 6 0,-1 5 0,15 13 0,-1 2-492,-10-5 0,1 1 454,10 7 1,3 3 37,-22-7 0,31 15 800,2 8-800,15 8 983,1 3 0,5 6 0,-6 5 0,3 0-942,-1 3-41,-1-7 0,5-1 0,-1-3 0,-1-1 0,-1 1 0,-3 3 0,3 5 0,1 0 0,3 18 0,0-5 0,0 18 0,0-4 0,0 6 0,0-6 0,0-7 0,0-10 0,4 2 0,2 5 0,4 4 0,5 10 0,2-4 0,9 2 0,5 12 0,-13-29 0,6 8 0,-22-28 0,5 3 0,-3 5 0,-3 4 0,10 5 0,-6-5 0,8 4 0,-1-4 0,-4-3 0,5 6 0,-2-6 0,8 9 0,-5-9 0,7 7 0,-9-11 0,4 3 0,-1-5 0,-4-2 0,0-4 0,-8-3 0,4-10 0,-2-10 0,8-4 0,-7-4 0,6 6 0,-11-1 0,2 8 0,-3-1 0,0 6 0,0-3 0,0 3 0,0-2 0,0 2 0,-2 0 0,1 4 0,-2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02:36:40.546"/>
    </inkml:context>
    <inkml:brush xml:id="br0">
      <inkml:brushProperty name="width" value="0.35" units="cm"/>
      <inkml:brushProperty name="height" value="0.35" units="cm"/>
      <inkml:brushProperty name="color" value="#FFFFFF"/>
    </inkml:brush>
  </inkml:definitions>
  <inkml:trace contextRef="#ctx0" brushRef="#br0">2195 1229 24575,'-71'-17'0,"3"-1"0,7-2-984,-11-5 0,-2-2 897,29 13 1,2 0 86,-11-6 0,-20 0 0,22 1 318,-4-1-318,0-8 440,23 10-440,-1-2 0,13 5 0,8 5 983,3 1-882,7 6 198,-1-2-299,-2-4 0,-9-13 0,2 7 0,-12-17 0,8 15 0,4-3 0,1 3 0,6 11 0,2-3 0,-2 6 0,-45-40 0,21 21 0,-2-2-492,-21-20 0,-3-2 0,5 10 0,0 0 323,8 2 0,-1-2 0,-1 2-323,-18-6 0,-1 1 164,23 9 0,0-2 0,-1 3 118,-4 2 0,-2 2 0,4 2-282,3-1 0,0 1 192,-28-8 0,4 4 179,12 8 121,10 2 0,6 3 983,23 12-82,-8 10 82,18-2 0,20 62-321,-6-32-851,7 8 0,4 5 189,4 6 0,0-2 0,-7-19 0,1 1 0,10 17 0,5 7 0,-6-10-984,2 0 844,-7-10 0,5 7 1,-3-6 139,-2-7 0,0-2 0,6 15 0,0-2-316,15 10 316,-19-22 0,-2-2 0,3 2 0,7 6 0,-10-9 983,-11-15 0,-2-5 0,-6-3 0,-1 3-552,-3 5-431,4 4 0,-3 1 0,6 2 0,-6-2 0,7 8 0,-3-3 0,1-1 0,6 4 0,-10-15 0,12 24 0,-13-26 0,8 27 0,-8-21 0,7 12 0,-3 0 0,3-8 0,-3 0 0,-2-12 0,-3-2 0,0 0 0,-18-26 0,6 6 0,-10-14 0,13 17 0,6 9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02:36:40.547"/>
    </inkml:context>
    <inkml:brush xml:id="br0">
      <inkml:brushProperty name="width" value="0.35" units="cm"/>
      <inkml:brushProperty name="height" value="0.35" units="cm"/>
      <inkml:brushProperty name="color" value="#FFFFFF"/>
    </inkml:brush>
  </inkml:definitions>
  <inkml:trace contextRef="#ctx0" brushRef="#br0">478 0 24575,'12'34'0,"11"6"0,0 7 0,6 9-492,-8-24 0,0 0-78,-1 18 570,15 11 93,-23-18-93,4 4 355,-2-7-355,-7-11 0,8-9 0,-13-7 779,5-7-779,-5 0 327,2 0-327,3 3 0,4 0 0,1 9 0,-3-4 0,2-3 0,-8-5 0,-18-25 0,5 4 0,-26-24 0,11 4 0,-8-3 0,-13-12-492,17 22 0,-1 0 59,-10-2 1,-2 0 432,0-3 0,1 2-984,-23-9 849,18 11 1,1 2 134,-4 1-99,6 5 1,2 1 98,8 3 0,-3 1 0,24 9 245,-8-3 1,11 6 0,2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9T02:36:40.548"/>
    </inkml:context>
    <inkml:brush xml:id="br0">
      <inkml:brushProperty name="width" value="0.35" units="cm"/>
      <inkml:brushProperty name="height" value="0.35" units="cm"/>
      <inkml:brushProperty name="color" value="#FFFFFF"/>
    </inkml:brush>
  </inkml:definitions>
  <inkml:trace contextRef="#ctx0" brushRef="#br0">1 394 24575,'26'0'0,"2"0"0,-7 0 0,11 0 0,-9 0 0,36 0 0,-18 0 0,29 0 0,-16 0 0,8 0 0,1 0 0,9 0 0,-1 5 0,-8 0 0,-1 5 0,-8-1 0,-17-4 0,6-1 0,-26-1 0,9-2 0,-15 5 0,0-6 0,-8 0 0,-4-21 0,-3 7 0,-16-25 0,-1 8 0,-13-18 0,-6-1-610,-7-2 610,-2 2 0,4 14 0,7-6 0,14 21 0,2 0 0,13 12 0,0 5 0,5 2 0,31 8 610,-15-1-610,44 11 0,-19 1 0,17 3 0,0 7 0,0-7 0,7 8 0,-5-4 0,-1-3 0,14 7 0,-30-17 0,21 12 0,-37-14 0,-1-1 0,-12-3 0,-4-4 0,-2 4 0,9-2 0,-8 1 0,17 5 0,-10-4 0,8 8 0,-5-3 0,5 4 0,9 6 0,-1-3 0,-3 3 0,7 4 0,-11-2 0,21 10 0,-18-12 0,5 4 0,-14-10 0,1 0 0,-1-4 0,-6-9 0,-2-4 0,-7-11 0,0-10 0,-4 5 0,3-13 0,-12 2 0,6-18 0,-8 15 0,1-11 0,-6 17 0,0-2 0,-9-1 0,10 7 0,-3 3 0,10 6 0,5 5 0,1 6 0,-8 33 0,-8 6 0,-4 24 0,-3 0-902,6-5 902,5 7 0,2-17 0,4 19-318,2-30 318,3 26 0,-1-30 0,7-1 0,-3-15 0,4-10 887,-8-17-887,-3-8 333,-8-13-333,0 5 0,0-3 0,0 3 0,5 0 0,-3 6 0,12 9 0,-2 10 0,39 22 0,-10 7 0,26 11 0,-11 0 0,-7-14 0,11 13 0,-6-12 0,-8-1 0,12 4 0,-24-15 0,12 6 0,-18-8 0,4-2 0,-8-4 0,2 3 0,-1-3 0,-2 2 0,6 7 0,-2-2 0,6 6 0,-9-3 0,9-3 0,-12-1 0,11 1 0,-8-4 0,5 3 0,-6-3 0,1-1 0,-1 1 0,2 0 0,1-1 0,-1 1 0,1 0 0,3 3 0,2-2 0,-1 2 0,-1-3 0,-3-1 0,-1 1 0,1 0 0,-1-1 0,1-2 0,-1 5 0,1-7 0,-4 7 0,6-5 0,-5 3 0,6-3 0,-4 4 0,-2-3 0,2 2 0,0 1 0,5-3 0,0 8 0,4-5 0,-8 2 0,8 1 0,-4 0 0,4 3 0,0 0 0,-3-3 0,-2-1 0,0 0 0,6 1 0,-3 0 0,6 3 0,-8-6 0,1 6 0,-2-6 0,1 2 0,0 3 0,4-4 0,-4 3 0,0-2 0,-5-2 0,1-1 0,0-1 0,-1-1 0,1-1 0,-1 2 0,1 0 0,-3 2 0,5 1 0,-4-2 0,6 3 0,-5-5 0,5 8 0,-3-8 0,2 8 0,-3-5 0,0 2 0,-1-4 0,1 1 0,0 0 0,-1-1 0,1 1 0,-4 3 0,7 1 0,-2 0 0,7 2 0,4 5 0,-3-2 0,3 5 0,1-6 0,-3-1 0,3-2 0,-9 2 0,0-9 0,3 7 0,-6-3 0,6-1 0,-7 1 0,-4-5 0,3 3 0,1-1 0,-3 1 0,5 0 0,-6-1 0,1 1 0,2 0 0,0-1 0,1-2 0,3 2 0,0-4 0,-2 1 0,2-2 0,-4 0 0,1 0 0,2-5 0,-4 2 0,3-5 0,-7 2 0,2 0 0,-3-3 0,0-1 0,0 1 0,-3-4 0,2 7 0,-3-6 0,2 5 0,-3-5 0,2 5 0,-4-5 0,3 8 0,0-4 0,-2 4 0,3-1 0,-4-1 0,1 1 0,-2-9 0,-2 6 0,1-8 0,-6 6 0,7-3 0,-2 3 0,-1-3 0,3 4 0,-7-2 0,7-1 0,-2 5 0,3-2 0,-4 0 0,0-1 0,-7-5 0,1-3 0,-1 1 0,6 3 0,-4-2 0,5 8 0,-5-9 0,4 7 0,-5-6 0,4 2 0,-5-1 0,3 2 0,3-1 0,-2 1 0,2 0 0,-4-4 0,1 3 0,-1-4 0,0 5 0,5 0 0,-4 0 0,4 0 0,-5 0 0,1-1 0,3 1 0,-2 0 0,2 0 0,1 3 0,-10-8 0,8 7 0,-5-8 0,7 9 0,-6-8 0,8 10 0,-8-9 0,10 10 0,-3-5 0,2 5 0,-6-5 0,3 2 0,-5-3 0,4-4 0,-10-8 0,8 5 0,-17-14 0,18 18 0,-6-1 0,12 9 0,4 4 0,-3-1 0,2-1 0,-3-3 0,1 5 0,-2-12 0,-3 8 0,3-6 0,-2 5 0,3 3 0,3 1 0,-4-1 0,3-3 0,-8-1 0,-5-8 0,8 9 0,-3-2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821F06-726D-4A25-B4C4-481F9A5DCDA3}" type="datetimeFigureOut">
              <a:rPr lang="en-US" smtClean="0"/>
              <a:t>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03D332-EBCF-42DD-9B00-4DC9924CFDD3}" type="slidenum">
              <a:rPr lang="en-US" smtClean="0"/>
              <a:t>‹#›</a:t>
            </a:fld>
            <a:endParaRPr lang="en-US"/>
          </a:p>
        </p:txBody>
      </p:sp>
    </p:spTree>
    <p:extLst>
      <p:ext uri="{BB962C8B-B14F-4D97-AF65-F5344CB8AC3E}">
        <p14:creationId xmlns:p14="http://schemas.microsoft.com/office/powerpoint/2010/main" val="2395483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with foundation models. Concept of foundation model was very recently introduced. It’s one giant model that can be generalized to any tasks. </a:t>
            </a:r>
            <a:r>
              <a:rPr kumimoji="0" lang="en-US" sz="12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It is large and reusable, and trained on huge quantities of unlabeled data.</a:t>
            </a:r>
            <a:endParaRPr kumimoji="0" lang="en-US" sz="1200" b="0" i="0" u="none" strike="noStrike" kern="1200" cap="none" spc="-60" normalizeH="0" baseline="0" noProof="0" dirty="0">
              <a:ln>
                <a:noFill/>
              </a:ln>
              <a:solidFill>
                <a:prstClr val="black">
                  <a:lumMod val="50000"/>
                  <a:lumOff val="50000"/>
                </a:prstClr>
              </a:solidFill>
              <a:effectLst/>
              <a:uLnTx/>
              <a:uFillTx/>
              <a:latin typeface="Calibri" panose="020F0502020204030204"/>
              <a:ea typeface="+mn-ea"/>
              <a:cs typeface="Poppins"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One example is here. In this nature paper from Eric </a:t>
            </a:r>
            <a:r>
              <a:rPr lang="en-US" dirty="0" err="1"/>
              <a:t>Topol</a:t>
            </a:r>
            <a:r>
              <a:rPr lang="en-US" dirty="0"/>
              <a:t> and his colleague, they proposed generalist medical AI. Using large biomedical data, either text or omics or knowledgebase,  we can train one big giant model in a self-supervised way. Instead of one model for one specific task at a time, this generalist medical AI can do multiple tasks that has never been trained for. </a:t>
            </a:r>
          </a:p>
        </p:txBody>
      </p:sp>
      <p:sp>
        <p:nvSpPr>
          <p:cNvPr id="4" name="Slide Number Placeholder 3"/>
          <p:cNvSpPr>
            <a:spLocks noGrp="1"/>
          </p:cNvSpPr>
          <p:nvPr>
            <p:ph type="sldNum" sz="quarter" idx="5"/>
          </p:nvPr>
        </p:nvSpPr>
        <p:spPr/>
        <p:txBody>
          <a:bodyPr/>
          <a:lstStyle/>
          <a:p>
            <a:fld id="{05670849-C3B2-DF4E-9D1F-EF2E5BC7D0A8}" type="slidenum">
              <a:rPr lang="en-US" smtClean="0"/>
              <a:t>2</a:t>
            </a:fld>
            <a:endParaRPr lang="en-US"/>
          </a:p>
        </p:txBody>
      </p:sp>
    </p:spTree>
    <p:extLst>
      <p:ext uri="{BB962C8B-B14F-4D97-AF65-F5344CB8AC3E}">
        <p14:creationId xmlns:p14="http://schemas.microsoft.com/office/powerpoint/2010/main" val="3981519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70849-C3B2-DF4E-9D1F-EF2E5BC7D0A8}" type="slidenum">
              <a:rPr lang="en-US" smtClean="0"/>
              <a:t>14</a:t>
            </a:fld>
            <a:endParaRPr lang="en-US"/>
          </a:p>
        </p:txBody>
      </p:sp>
    </p:spTree>
    <p:extLst>
      <p:ext uri="{BB962C8B-B14F-4D97-AF65-F5344CB8AC3E}">
        <p14:creationId xmlns:p14="http://schemas.microsoft.com/office/powerpoint/2010/main" val="4285525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D1C1D"/>
                </a:solidFill>
                <a:effectLst/>
                <a:latin typeface="Calibri" panose="020F0502020204030204" pitchFamily="34" charset="0"/>
                <a:cs typeface="Calibri" panose="020F0502020204030204" pitchFamily="34" charset="0"/>
              </a:rPr>
              <a:t>One benefit of LLM-based prediction was that we can ask the reasoning behind. </a:t>
            </a:r>
          </a:p>
          <a:p>
            <a:r>
              <a:rPr lang="en-US" b="0" i="0" dirty="0">
                <a:solidFill>
                  <a:srgbClr val="1D1C1D"/>
                </a:solidFill>
                <a:effectLst/>
                <a:latin typeface="Calibri" panose="020F0502020204030204" pitchFamily="34" charset="0"/>
                <a:cs typeface="Calibri" panose="020F0502020204030204" pitchFamily="34" charset="0"/>
              </a:rPr>
              <a:t>This is one example of true positive prediction. We asked why. Checked whether its statement is based on fact or hallucination. When we cross checked with external scientific literature, we found that some are hallucination and some are right. </a:t>
            </a:r>
          </a:p>
          <a:p>
            <a:r>
              <a:rPr lang="en-US" b="0" i="0" dirty="0">
                <a:solidFill>
                  <a:srgbClr val="1D1C1D"/>
                </a:solidFill>
                <a:effectLst/>
                <a:latin typeface="Calibri" panose="020F0502020204030204" pitchFamily="34" charset="0"/>
                <a:cs typeface="Calibri" panose="020F0502020204030204" pitchFamily="34" charset="0"/>
              </a:rPr>
              <a:t>And for many other cases, the reasoning was not very convincing. </a:t>
            </a:r>
          </a:p>
          <a:p>
            <a:endParaRPr lang="en-US" b="0" i="0" dirty="0">
              <a:solidFill>
                <a:srgbClr val="1D1C1D"/>
              </a:solidFill>
              <a:effectLst/>
              <a:latin typeface="Calibri" panose="020F0502020204030204" pitchFamily="34" charset="0"/>
              <a:cs typeface="Calibri" panose="020F0502020204030204" pitchFamily="34" charset="0"/>
            </a:endParaRPr>
          </a:p>
          <a:p>
            <a:endParaRPr lang="en-US" b="0" i="0" dirty="0">
              <a:solidFill>
                <a:srgbClr val="1D1C1D"/>
              </a:solidFill>
              <a:effectLst/>
              <a:latin typeface="Calibri" panose="020F0502020204030204" pitchFamily="34" charset="0"/>
              <a:cs typeface="Calibri" panose="020F0502020204030204" pitchFamily="34" charset="0"/>
            </a:endParaRPr>
          </a:p>
          <a:p>
            <a:endParaRPr lang="en-US" b="0" i="0" dirty="0">
              <a:solidFill>
                <a:srgbClr val="1D1C1D"/>
              </a:solidFill>
              <a:effectLst/>
              <a:latin typeface="Calibri" panose="020F0502020204030204" pitchFamily="34" charset="0"/>
              <a:cs typeface="Calibri" panose="020F0502020204030204" pitchFamily="34" charset="0"/>
            </a:endParaRPr>
          </a:p>
          <a:p>
            <a:r>
              <a:rPr lang="en-US" b="0" i="0" dirty="0">
                <a:solidFill>
                  <a:srgbClr val="1D1C1D"/>
                </a:solidFill>
                <a:effectLst/>
                <a:latin typeface="Calibri" panose="020F0502020204030204" pitchFamily="34" charset="0"/>
                <a:cs typeface="Calibri" panose="020F0502020204030204" pitchFamily="34" charset="0"/>
              </a:rPr>
              <a:t>Prompt: Determine the drug synergy combination for the given cancer drug combination. Allowed synergies: {synergistic, antagonistic} Combination: The first drug is AZD-4877. The second drug is AZD1208. Cell line is T24. Tissue is </a:t>
            </a:r>
            <a:r>
              <a:rPr lang="en-US" b="0" i="0" dirty="0" err="1">
                <a:solidFill>
                  <a:srgbClr val="1D1C1D"/>
                </a:solidFill>
                <a:effectLst/>
                <a:latin typeface="Calibri" panose="020F0502020204030204" pitchFamily="34" charset="0"/>
                <a:cs typeface="Calibri" panose="020F0502020204030204" pitchFamily="34" charset="0"/>
              </a:rPr>
              <a:t>urinary_tract</a:t>
            </a:r>
            <a:r>
              <a:rPr lang="en-US" b="0" i="0" dirty="0">
                <a:solidFill>
                  <a:srgbClr val="1D1C1D"/>
                </a:solidFill>
                <a:effectLst/>
                <a:latin typeface="Calibri" panose="020F0502020204030204" pitchFamily="34" charset="0"/>
                <a:cs typeface="Calibri" panose="020F0502020204030204" pitchFamily="34" charset="0"/>
              </a:rPr>
              <a:t>.  Synergy: synergistic. Why are drugs AZD-4877 and AZD1208 synergistic in cell line T24 for urinary tract cancer?</a:t>
            </a:r>
          </a:p>
          <a:p>
            <a:r>
              <a:rPr lang="en-US" b="0" i="0" dirty="0">
                <a:solidFill>
                  <a:srgbClr val="1D1C1D"/>
                </a:solidFill>
                <a:effectLst/>
                <a:latin typeface="Calibri" panose="020F0502020204030204" pitchFamily="34" charset="0"/>
                <a:cs typeface="Calibri" panose="020F0502020204030204" pitchFamily="34" charset="0"/>
              </a:rPr>
              <a:t>Answer: The combination of AZD-4877 and AZD1208 has been studied in T24 cells, a cell line derived from a human bladder cancer cell line. In this study, the combination of AZD-4877 and AZD1208 was found to be synergistic in reducing bladder cancer cell growth and metastasis. The combination was also found to target multiple pathways involved in the growth and spread of bladder cancer cells. Specifically, AZD-4877 was found to inhibit the activation of proteins involved in the promotion of tumor growth while AZD1208 was found to inhibit proteins associated with the inhibition of tumor growth. This combination was also effective at reducing the production of inflammatory mediators such as cytokines, which are known to contribute to tumor progression. Furthermore, when used together, these two drugs have been shown to reduce levels of apoptosis inhibitors, which can also play a role in tumor progression. Together, these findings suggest that this drug combination is synergistic for treating urinary tract cancers in T24 cells.</a:t>
            </a:r>
            <a:endParaRPr lang="en-US" dirty="0">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05670849-C3B2-DF4E-9D1F-EF2E5BC7D0A8}" type="slidenum">
              <a:rPr lang="en-US" smtClean="0"/>
              <a:t>15</a:t>
            </a:fld>
            <a:endParaRPr lang="en-US"/>
          </a:p>
        </p:txBody>
      </p:sp>
    </p:spTree>
    <p:extLst>
      <p:ext uri="{BB962C8B-B14F-4D97-AF65-F5344CB8AC3E}">
        <p14:creationId xmlns:p14="http://schemas.microsoft.com/office/powerpoint/2010/main" val="1445230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70849-C3B2-DF4E-9D1F-EF2E5BC7D0A8}" type="slidenum">
              <a:rPr lang="en-US" smtClean="0"/>
              <a:t>16</a:t>
            </a:fld>
            <a:endParaRPr lang="en-US"/>
          </a:p>
        </p:txBody>
      </p:sp>
    </p:spTree>
    <p:extLst>
      <p:ext uri="{BB962C8B-B14F-4D97-AF65-F5344CB8AC3E}">
        <p14:creationId xmlns:p14="http://schemas.microsoft.com/office/powerpoint/2010/main" val="3022625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BB850AB1-0657-407C-8D24-071E345EF2EB}" type="slidenum">
              <a:rPr lang="zh-CN" altLang="en-US" smtClean="0"/>
              <a:t>21</a:t>
            </a:fld>
            <a:endParaRPr lang="zh-CN" altLang="en-US"/>
          </a:p>
        </p:txBody>
      </p:sp>
    </p:spTree>
    <p:extLst>
      <p:ext uri="{BB962C8B-B14F-4D97-AF65-F5344CB8AC3E}">
        <p14:creationId xmlns:p14="http://schemas.microsoft.com/office/powerpoint/2010/main" val="1125199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BB850AB1-0657-407C-8D24-071E345EF2EB}" type="slidenum">
              <a:rPr lang="zh-CN" altLang="en-US" smtClean="0"/>
              <a:t>22</a:t>
            </a:fld>
            <a:endParaRPr lang="zh-CN" altLang="en-US"/>
          </a:p>
        </p:txBody>
      </p:sp>
    </p:spTree>
    <p:extLst>
      <p:ext uri="{BB962C8B-B14F-4D97-AF65-F5344CB8AC3E}">
        <p14:creationId xmlns:p14="http://schemas.microsoft.com/office/powerpoint/2010/main" val="6788498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BB850AB1-0657-407C-8D24-071E345EF2EB}" type="slidenum">
              <a:rPr lang="zh-CN" altLang="en-US" smtClean="0"/>
              <a:t>24</a:t>
            </a:fld>
            <a:endParaRPr lang="zh-CN" altLang="en-US"/>
          </a:p>
        </p:txBody>
      </p:sp>
    </p:spTree>
    <p:extLst>
      <p:ext uri="{BB962C8B-B14F-4D97-AF65-F5344CB8AC3E}">
        <p14:creationId xmlns:p14="http://schemas.microsoft.com/office/powerpoint/2010/main" val="1967963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BB850AB1-0657-407C-8D24-071E345EF2EB}" type="slidenum">
              <a:rPr lang="zh-CN" altLang="en-US" smtClean="0"/>
              <a:t>25</a:t>
            </a:fld>
            <a:endParaRPr lang="zh-CN" altLang="en-US"/>
          </a:p>
        </p:txBody>
      </p:sp>
    </p:spTree>
    <p:extLst>
      <p:ext uri="{BB962C8B-B14F-4D97-AF65-F5344CB8AC3E}">
        <p14:creationId xmlns:p14="http://schemas.microsoft.com/office/powerpoint/2010/main" val="2207939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BB850AB1-0657-407C-8D24-071E345EF2EB}" type="slidenum">
              <a:rPr lang="zh-CN" altLang="en-US" smtClean="0"/>
              <a:t>26</a:t>
            </a:fld>
            <a:endParaRPr lang="zh-CN" altLang="en-US"/>
          </a:p>
        </p:txBody>
      </p:sp>
    </p:spTree>
    <p:extLst>
      <p:ext uri="{BB962C8B-B14F-4D97-AF65-F5344CB8AC3E}">
        <p14:creationId xmlns:p14="http://schemas.microsoft.com/office/powerpoint/2010/main" val="3417654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BB850AB1-0657-407C-8D24-071E345EF2EB}" type="slidenum">
              <a:rPr lang="zh-CN" altLang="en-US" smtClean="0"/>
              <a:t>27</a:t>
            </a:fld>
            <a:endParaRPr lang="zh-CN" altLang="en-US"/>
          </a:p>
        </p:txBody>
      </p:sp>
    </p:spTree>
    <p:extLst>
      <p:ext uri="{BB962C8B-B14F-4D97-AF65-F5344CB8AC3E}">
        <p14:creationId xmlns:p14="http://schemas.microsoft.com/office/powerpoint/2010/main" val="3017103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BB850AB1-0657-407C-8D24-071E345EF2EB}" type="slidenum">
              <a:rPr lang="zh-CN" altLang="en-US" smtClean="0"/>
              <a:t>28</a:t>
            </a:fld>
            <a:endParaRPr lang="zh-CN" altLang="en-US"/>
          </a:p>
        </p:txBody>
      </p:sp>
    </p:spTree>
    <p:extLst>
      <p:ext uri="{BB962C8B-B14F-4D97-AF65-F5344CB8AC3E}">
        <p14:creationId xmlns:p14="http://schemas.microsoft.com/office/powerpoint/2010/main" val="930721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example, we can see LLM can do many things. </a:t>
            </a:r>
          </a:p>
          <a:p>
            <a:endParaRPr lang="en-US" dirty="0"/>
          </a:p>
          <a:p>
            <a:r>
              <a:rPr lang="en-US" dirty="0"/>
              <a:t>From language perspective, it understands and generates language. The language is not limited to human language. Computer language, codes..</a:t>
            </a:r>
          </a:p>
          <a:p>
            <a:endParaRPr lang="en-US" dirty="0"/>
          </a:p>
          <a:p>
            <a:r>
              <a:rPr lang="en-US" dirty="0"/>
              <a:t>From knowledge perspective, it memorizes knowledge. And it can do some reasoning based on its knowledge. From this combination, GPT can talk like knowledgeable human.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AE779C-9FE3-434B-A110-EADFC077B5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101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BB850AB1-0657-407C-8D24-071E345EF2EB}" type="slidenum">
              <a:rPr lang="zh-CN" altLang="en-US" smtClean="0"/>
              <a:t>29</a:t>
            </a:fld>
            <a:endParaRPr lang="zh-CN" altLang="en-US"/>
          </a:p>
        </p:txBody>
      </p:sp>
    </p:spTree>
    <p:extLst>
      <p:ext uri="{BB962C8B-B14F-4D97-AF65-F5344CB8AC3E}">
        <p14:creationId xmlns:p14="http://schemas.microsoft.com/office/powerpoint/2010/main" val="2078485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BB850AB1-0657-407C-8D24-071E345EF2EB}" type="slidenum">
              <a:rPr lang="zh-CN" altLang="en-US" smtClean="0"/>
              <a:t>30</a:t>
            </a:fld>
            <a:endParaRPr lang="zh-CN" altLang="en-US"/>
          </a:p>
        </p:txBody>
      </p:sp>
    </p:spTree>
    <p:extLst>
      <p:ext uri="{BB962C8B-B14F-4D97-AF65-F5344CB8AC3E}">
        <p14:creationId xmlns:p14="http://schemas.microsoft.com/office/powerpoint/2010/main" val="19884773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BB850AB1-0657-407C-8D24-071E345EF2EB}" type="slidenum">
              <a:rPr lang="zh-CN" altLang="en-US" smtClean="0"/>
              <a:t>31</a:t>
            </a:fld>
            <a:endParaRPr lang="zh-CN" altLang="en-US"/>
          </a:p>
        </p:txBody>
      </p:sp>
    </p:spTree>
    <p:extLst>
      <p:ext uri="{BB962C8B-B14F-4D97-AF65-F5344CB8AC3E}">
        <p14:creationId xmlns:p14="http://schemas.microsoft.com/office/powerpoint/2010/main" val="3342741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BB850AB1-0657-407C-8D24-071E345EF2EB}" type="slidenum">
              <a:rPr lang="zh-CN" altLang="en-US" smtClean="0"/>
              <a:t>32</a:t>
            </a:fld>
            <a:endParaRPr lang="zh-CN" altLang="en-US"/>
          </a:p>
        </p:txBody>
      </p:sp>
    </p:spTree>
    <p:extLst>
      <p:ext uri="{BB962C8B-B14F-4D97-AF65-F5344CB8AC3E}">
        <p14:creationId xmlns:p14="http://schemas.microsoft.com/office/powerpoint/2010/main" val="168134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it work? Maybe we want to see behind the scene. </a:t>
            </a:r>
          </a:p>
          <a:p>
            <a:endParaRPr lang="en-US" dirty="0"/>
          </a:p>
          <a:p>
            <a:r>
              <a:rPr lang="en-US" dirty="0"/>
              <a:t>Using large corpus of text as a training set, LLMs train the model to predict next contents in an autoregressive way (GPT) or predict masked words. Instead of one model for one specific task at a time, multiple tasks are simultaneously trained together in one giant model. Through this multitask optimization, the language syntax and knowledge are reflected in model parameters, sometimes very large number of parameters. Because of it, LLM can be generalized to unseen tasks that it has never been trained for. So we can see LLMs are very good few-shot learner. </a:t>
            </a:r>
          </a:p>
          <a:p>
            <a:endParaRPr lang="en-US" dirty="0"/>
          </a:p>
          <a:p>
            <a:endParaRPr lang="en-US" dirty="0"/>
          </a:p>
        </p:txBody>
      </p:sp>
      <p:sp>
        <p:nvSpPr>
          <p:cNvPr id="4" name="Slide Number Placeholder 3"/>
          <p:cNvSpPr>
            <a:spLocks noGrp="1"/>
          </p:cNvSpPr>
          <p:nvPr>
            <p:ph type="sldNum" sz="quarter" idx="5"/>
          </p:nvPr>
        </p:nvSpPr>
        <p:spPr/>
        <p:txBody>
          <a:bodyPr/>
          <a:lstStyle/>
          <a:p>
            <a:fld id="{05670849-C3B2-DF4E-9D1F-EF2E5BC7D0A8}" type="slidenum">
              <a:rPr lang="en-US" smtClean="0"/>
              <a:t>4</a:t>
            </a:fld>
            <a:endParaRPr lang="en-US"/>
          </a:p>
        </p:txBody>
      </p:sp>
    </p:spTree>
    <p:extLst>
      <p:ext uri="{BB962C8B-B14F-4D97-AF65-F5344CB8AC3E}">
        <p14:creationId xmlns:p14="http://schemas.microsoft.com/office/powerpoint/2010/main" val="2817493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if LLM can extract knowledge and synthesize the knowledge to generate plausible answer, one idea strikes us. What about biomedical scientific knowledge.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wanted to test whether current large language models are good at using biomedical knowledge for reasoning.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Indeed large language model has some characteristics that is critically needed for biomedical prediction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common challenges of biomedical prediction tasks.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Data size. Too small. Very limited data, expensive to obtain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Also, prior knowledge is important than in any other field.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LLMs are good at are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few-shot learning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Utilizing knowledge encoded in parameters</a:t>
            </a:r>
          </a:p>
        </p:txBody>
      </p:sp>
      <p:sp>
        <p:nvSpPr>
          <p:cNvPr id="4" name="Slide Number Placeholder 3"/>
          <p:cNvSpPr>
            <a:spLocks noGrp="1"/>
          </p:cNvSpPr>
          <p:nvPr>
            <p:ph type="sldNum" sz="quarter" idx="5"/>
          </p:nvPr>
        </p:nvSpPr>
        <p:spPr/>
        <p:txBody>
          <a:bodyPr/>
          <a:lstStyle/>
          <a:p>
            <a:fld id="{05670849-C3B2-DF4E-9D1F-EF2E5BC7D0A8}" type="slidenum">
              <a:rPr lang="en-US" smtClean="0"/>
              <a:t>5</a:t>
            </a:fld>
            <a:endParaRPr lang="en-US"/>
          </a:p>
        </p:txBody>
      </p:sp>
    </p:spTree>
    <p:extLst>
      <p:ext uri="{BB962C8B-B14F-4D97-AF65-F5344CB8AC3E}">
        <p14:creationId xmlns:p14="http://schemas.microsoft.com/office/powerpoint/2010/main" val="1414098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needed to select a good biomedical prediction task to test the LLM.</a:t>
            </a:r>
          </a:p>
          <a:p>
            <a:r>
              <a:rPr lang="en-US" dirty="0"/>
              <a:t>We want to test LLM’s reasoning capability, not memorizing capability. So, the prediction shouldn’t be explicitly mentioned in text format, but we should be able to access to certain amount of ground truth so that we can evaluate. </a:t>
            </a:r>
          </a:p>
          <a:p>
            <a:r>
              <a:rPr lang="en-US" dirty="0"/>
              <a:t>And also the prediction should be complex enough and made by combining multiple stage of knowledge. We don’t want too straightforward task </a:t>
            </a:r>
          </a:p>
          <a:p>
            <a:endParaRPr lang="en-US" dirty="0"/>
          </a:p>
          <a:p>
            <a:r>
              <a:rPr lang="en-US" dirty="0"/>
              <a:t>So we picked the Drug pair synergy prediction in rare cancer type. </a:t>
            </a:r>
          </a:p>
          <a:p>
            <a:endParaRPr lang="en-US" dirty="0"/>
          </a:p>
          <a:p>
            <a:r>
              <a:rPr lang="en-US" dirty="0"/>
              <a:t>Generally, drug pair synergy prediction is like this. With two drugs and certain cell line, we’d like to predict synergy. </a:t>
            </a:r>
          </a:p>
          <a:p>
            <a:r>
              <a:rPr lang="en-US" dirty="0"/>
              <a:t>The challenge is, the data has long tail. For certain tissue, we don’t have enough data to train such model. And actually different tissues have very different characteristics, so we can’t simply extrapolate the model from one tissue to other tissue. </a:t>
            </a:r>
          </a:p>
        </p:txBody>
      </p:sp>
      <p:sp>
        <p:nvSpPr>
          <p:cNvPr id="4" name="Slide Number Placeholder 3"/>
          <p:cNvSpPr>
            <a:spLocks noGrp="1"/>
          </p:cNvSpPr>
          <p:nvPr>
            <p:ph type="sldNum" sz="quarter" idx="5"/>
          </p:nvPr>
        </p:nvSpPr>
        <p:spPr/>
        <p:txBody>
          <a:bodyPr/>
          <a:lstStyle/>
          <a:p>
            <a:fld id="{05670849-C3B2-DF4E-9D1F-EF2E5BC7D0A8}" type="slidenum">
              <a:rPr lang="en-US" smtClean="0"/>
              <a:t>7</a:t>
            </a:fld>
            <a:endParaRPr lang="en-US"/>
          </a:p>
        </p:txBody>
      </p:sp>
    </p:spTree>
    <p:extLst>
      <p:ext uri="{BB962C8B-B14F-4D97-AF65-F5344CB8AC3E}">
        <p14:creationId xmlns:p14="http://schemas.microsoft.com/office/powerpoint/2010/main" val="1122613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fine tuned the model. </a:t>
            </a:r>
          </a:p>
          <a:p>
            <a:r>
              <a:rPr lang="en-US" dirty="0"/>
              <a:t>For GPT2, we used the last token and add one more layer. And tune the model to predict the binary label.</a:t>
            </a:r>
          </a:p>
          <a:p>
            <a:r>
              <a:rPr lang="en-US" dirty="0"/>
              <a:t>For GPT3, there’s no other choice but using </a:t>
            </a:r>
            <a:r>
              <a:rPr lang="en-US" dirty="0" err="1"/>
              <a:t>OpenAI’s</a:t>
            </a:r>
            <a:r>
              <a:rPr lang="en-US" dirty="0"/>
              <a:t> API and pay. </a:t>
            </a:r>
          </a:p>
        </p:txBody>
      </p:sp>
      <p:sp>
        <p:nvSpPr>
          <p:cNvPr id="4" name="Slide Number Placeholder 3"/>
          <p:cNvSpPr>
            <a:spLocks noGrp="1"/>
          </p:cNvSpPr>
          <p:nvPr>
            <p:ph type="sldNum" sz="quarter" idx="5"/>
          </p:nvPr>
        </p:nvSpPr>
        <p:spPr/>
        <p:txBody>
          <a:bodyPr/>
          <a:lstStyle/>
          <a:p>
            <a:fld id="{05670849-C3B2-DF4E-9D1F-EF2E5BC7D0A8}" type="slidenum">
              <a:rPr lang="en-US" smtClean="0"/>
              <a:t>10</a:t>
            </a:fld>
            <a:endParaRPr lang="en-US"/>
          </a:p>
        </p:txBody>
      </p:sp>
    </p:spTree>
    <p:extLst>
      <p:ext uri="{BB962C8B-B14F-4D97-AF65-F5344CB8AC3E}">
        <p14:creationId xmlns:p14="http://schemas.microsoft.com/office/powerpoint/2010/main" val="186075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We gave some variation on the LLM. </a:t>
            </a:r>
          </a:p>
          <a:p>
            <a:r>
              <a:rPr lang="en-US" sz="2400" dirty="0"/>
              <a:t>We first used GPT2 or 3 and fine tuned using the target data (rare tissue of interest, where the evaluation will be made).</a:t>
            </a:r>
          </a:p>
          <a:p>
            <a:endParaRPr lang="en-US" sz="2400" dirty="0"/>
          </a:p>
          <a:p>
            <a:r>
              <a:rPr lang="en-US" sz="2400" dirty="0"/>
              <a:t>We further finetuned the GPT2. We used source data, which is data from different tissues with abundant data. They may follow different distribution to the target data, but still may or may not be useful. We call this model </a:t>
            </a:r>
            <a:r>
              <a:rPr lang="en-US" sz="2400" dirty="0" err="1"/>
              <a:t>CancerGPT</a:t>
            </a:r>
            <a:r>
              <a:rPr lang="en-US" sz="2400" dirty="0"/>
              <a:t>. The main difference between other models is that we fuse the prior knowledge of GPT and also abundant possibly task-related data. </a:t>
            </a:r>
          </a:p>
          <a:p>
            <a:endParaRPr lang="en-US" sz="2400" dirty="0"/>
          </a:p>
          <a:p>
            <a:r>
              <a:rPr lang="en-US" sz="2400" dirty="0"/>
              <a:t>We also built just general machine learning models that only used the source data. For general machine learning we used </a:t>
            </a:r>
            <a:r>
              <a:rPr lang="en-US" sz="2400" dirty="0" err="1"/>
              <a:t>XGBoost</a:t>
            </a:r>
            <a:r>
              <a:rPr lang="en-US" sz="2400" dirty="0"/>
              <a:t> and </a:t>
            </a:r>
            <a:r>
              <a:rPr lang="en-US" sz="2400" dirty="0" err="1"/>
              <a:t>TabTransformer</a:t>
            </a:r>
            <a:r>
              <a:rPr lang="en-US" sz="2400" dirty="0"/>
              <a:t>. </a:t>
            </a:r>
            <a:r>
              <a:rPr lang="en-US" sz="2400" dirty="0" err="1"/>
              <a:t>TabTransformer</a:t>
            </a:r>
            <a:r>
              <a:rPr lang="en-US" sz="2400" dirty="0"/>
              <a:t> is a deep learning method that learn the similarity between features and boost the accuracy even with limited data. </a:t>
            </a:r>
          </a:p>
          <a:p>
            <a:endParaRPr lang="en-US" sz="2400" dirty="0"/>
          </a:p>
        </p:txBody>
      </p:sp>
      <p:sp>
        <p:nvSpPr>
          <p:cNvPr id="4" name="Slide Number Placeholder 3"/>
          <p:cNvSpPr>
            <a:spLocks noGrp="1"/>
          </p:cNvSpPr>
          <p:nvPr>
            <p:ph type="sldNum" sz="quarter" idx="5"/>
          </p:nvPr>
        </p:nvSpPr>
        <p:spPr/>
        <p:txBody>
          <a:bodyPr/>
          <a:lstStyle/>
          <a:p>
            <a:fld id="{05670849-C3B2-DF4E-9D1F-EF2E5BC7D0A8}" type="slidenum">
              <a:rPr lang="en-US" smtClean="0"/>
              <a:t>11</a:t>
            </a:fld>
            <a:endParaRPr lang="en-US"/>
          </a:p>
        </p:txBody>
      </p:sp>
    </p:spTree>
    <p:extLst>
      <p:ext uri="{BB962C8B-B14F-4D97-AF65-F5344CB8AC3E}">
        <p14:creationId xmlns:p14="http://schemas.microsoft.com/office/powerpoint/2010/main" val="1011755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AUPRC of k-shot learning on seven tissue sets</a:t>
            </a:r>
          </a:p>
          <a:p>
            <a:endParaRPr lang="en-US" dirty="0"/>
          </a:p>
          <a:p>
            <a:r>
              <a:rPr lang="en-US" dirty="0"/>
              <a:t>Left: GPT3 gains accuracy very fast with more shots.</a:t>
            </a:r>
          </a:p>
          <a:p>
            <a:r>
              <a:rPr lang="en-US" dirty="0"/>
              <a:t>Right: </a:t>
            </a:r>
            <a:r>
              <a:rPr lang="en-US" dirty="0" err="1"/>
              <a:t>TabTransformer</a:t>
            </a:r>
            <a:r>
              <a:rPr lang="en-US" dirty="0"/>
              <a:t>, general machine learning, was consistent winner. </a:t>
            </a:r>
          </a:p>
          <a:p>
            <a:endParaRPr lang="en-US" dirty="0"/>
          </a:p>
          <a:p>
            <a:r>
              <a:rPr lang="en-US" dirty="0"/>
              <a:t>The winners are different based on tissue data. </a:t>
            </a:r>
          </a:p>
          <a:p>
            <a:r>
              <a:rPr lang="en-US" dirty="0"/>
              <a:t>Here, we looked in the characteristic of tissues. We need to  see whether the source data are in distribution or out-of-distribution to the target data. </a:t>
            </a:r>
          </a:p>
          <a:p>
            <a:endParaRPr lang="en-US" dirty="0"/>
          </a:p>
        </p:txBody>
      </p:sp>
      <p:sp>
        <p:nvSpPr>
          <p:cNvPr id="4" name="Slide Number Placeholder 3"/>
          <p:cNvSpPr>
            <a:spLocks noGrp="1"/>
          </p:cNvSpPr>
          <p:nvPr>
            <p:ph type="sldNum" sz="quarter" idx="5"/>
          </p:nvPr>
        </p:nvSpPr>
        <p:spPr/>
        <p:txBody>
          <a:bodyPr/>
          <a:lstStyle/>
          <a:p>
            <a:fld id="{05670849-C3B2-DF4E-9D1F-EF2E5BC7D0A8}" type="slidenum">
              <a:rPr lang="en-US" smtClean="0"/>
              <a:t>12</a:t>
            </a:fld>
            <a:endParaRPr lang="en-US"/>
          </a:p>
        </p:txBody>
      </p:sp>
    </p:spTree>
    <p:extLst>
      <p:ext uri="{BB962C8B-B14F-4D97-AF65-F5344CB8AC3E}">
        <p14:creationId xmlns:p14="http://schemas.microsoft.com/office/powerpoint/2010/main" val="1809087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examined the characteristic of tissues based on gene expression. It’s UMAP plot.</a:t>
            </a:r>
          </a:p>
          <a:p>
            <a:r>
              <a:rPr lang="en-US" dirty="0"/>
              <a:t>Tissues in the middle are similar each other; tissues in the outer sides are relatively distinct. </a:t>
            </a:r>
          </a:p>
          <a:p>
            <a:endParaRPr lang="en-US" dirty="0"/>
          </a:p>
          <a:p>
            <a:r>
              <a:rPr lang="en-US" dirty="0"/>
              <a:t>Interestingly, the tissues that GPT3 showed good accuracy was at the peripheral area. </a:t>
            </a:r>
          </a:p>
          <a:p>
            <a:r>
              <a:rPr lang="en-US" dirty="0"/>
              <a:t>The tissues that </a:t>
            </a:r>
            <a:r>
              <a:rPr lang="en-US" dirty="0" err="1"/>
              <a:t>tabtransformer</a:t>
            </a:r>
            <a:r>
              <a:rPr lang="en-US" dirty="0"/>
              <a:t> showed good accuracy was more around center and similar each other.</a:t>
            </a:r>
          </a:p>
          <a:p>
            <a:endParaRPr lang="en-US" dirty="0"/>
          </a:p>
        </p:txBody>
      </p:sp>
      <p:sp>
        <p:nvSpPr>
          <p:cNvPr id="4" name="Slide Number Placeholder 3"/>
          <p:cNvSpPr>
            <a:spLocks noGrp="1"/>
          </p:cNvSpPr>
          <p:nvPr>
            <p:ph type="sldNum" sz="quarter" idx="5"/>
          </p:nvPr>
        </p:nvSpPr>
        <p:spPr/>
        <p:txBody>
          <a:bodyPr/>
          <a:lstStyle/>
          <a:p>
            <a:fld id="{05670849-C3B2-DF4E-9D1F-EF2E5BC7D0A8}" type="slidenum">
              <a:rPr lang="en-US" smtClean="0"/>
              <a:t>13</a:t>
            </a:fld>
            <a:endParaRPr lang="en-US"/>
          </a:p>
        </p:txBody>
      </p:sp>
    </p:spTree>
    <p:extLst>
      <p:ext uri="{BB962C8B-B14F-4D97-AF65-F5344CB8AC3E}">
        <p14:creationId xmlns:p14="http://schemas.microsoft.com/office/powerpoint/2010/main" val="3647616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17D15-18EE-4D81-A487-8DF3798A8B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F3C316-ECA9-4594-9AD3-292077CE0E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B1E483-436F-4972-B001-A3C64E5ACF0E}"/>
              </a:ext>
            </a:extLst>
          </p:cNvPr>
          <p:cNvSpPr>
            <a:spLocks noGrp="1"/>
          </p:cNvSpPr>
          <p:nvPr>
            <p:ph type="dt" sz="half" idx="10"/>
          </p:nvPr>
        </p:nvSpPr>
        <p:spPr/>
        <p:txBody>
          <a:bodyPr/>
          <a:lstStyle/>
          <a:p>
            <a:fld id="{CAFDAB7F-1DEF-4361-A6DF-E608CAE6A36E}" type="datetimeFigureOut">
              <a:rPr lang="en-US" smtClean="0"/>
              <a:t>11/9/2023</a:t>
            </a:fld>
            <a:endParaRPr lang="en-US"/>
          </a:p>
        </p:txBody>
      </p:sp>
      <p:sp>
        <p:nvSpPr>
          <p:cNvPr id="5" name="Footer Placeholder 4">
            <a:extLst>
              <a:ext uri="{FF2B5EF4-FFF2-40B4-BE49-F238E27FC236}">
                <a16:creationId xmlns:a16="http://schemas.microsoft.com/office/drawing/2014/main" id="{325872C9-797E-4B06-80EE-D8EDAD9672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6CCEE6-231C-4869-AB12-0F2953FA52A7}"/>
              </a:ext>
            </a:extLst>
          </p:cNvPr>
          <p:cNvSpPr>
            <a:spLocks noGrp="1"/>
          </p:cNvSpPr>
          <p:nvPr>
            <p:ph type="sldNum" sz="quarter" idx="12"/>
          </p:nvPr>
        </p:nvSpPr>
        <p:spPr/>
        <p:txBody>
          <a:bodyPr/>
          <a:lstStyle/>
          <a:p>
            <a:fld id="{1EB532DE-40B5-45B9-B088-7F1071C92C9A}" type="slidenum">
              <a:rPr lang="en-US" smtClean="0"/>
              <a:t>‹#›</a:t>
            </a:fld>
            <a:endParaRPr lang="en-US"/>
          </a:p>
        </p:txBody>
      </p:sp>
    </p:spTree>
    <p:extLst>
      <p:ext uri="{BB962C8B-B14F-4D97-AF65-F5344CB8AC3E}">
        <p14:creationId xmlns:p14="http://schemas.microsoft.com/office/powerpoint/2010/main" val="484512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CED8-309D-40F0-8B83-7E55F9F7E4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A50E2E-12DD-4D2A-A19B-71EAC5A3E5E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B379CD-1EDF-4101-958D-C355CD7F4C81}"/>
              </a:ext>
            </a:extLst>
          </p:cNvPr>
          <p:cNvSpPr>
            <a:spLocks noGrp="1"/>
          </p:cNvSpPr>
          <p:nvPr>
            <p:ph type="dt" sz="half" idx="10"/>
          </p:nvPr>
        </p:nvSpPr>
        <p:spPr/>
        <p:txBody>
          <a:bodyPr/>
          <a:lstStyle/>
          <a:p>
            <a:fld id="{CAFDAB7F-1DEF-4361-A6DF-E608CAE6A36E}" type="datetimeFigureOut">
              <a:rPr lang="en-US" smtClean="0"/>
              <a:t>11/9/2023</a:t>
            </a:fld>
            <a:endParaRPr lang="en-US"/>
          </a:p>
        </p:txBody>
      </p:sp>
      <p:sp>
        <p:nvSpPr>
          <p:cNvPr id="5" name="Footer Placeholder 4">
            <a:extLst>
              <a:ext uri="{FF2B5EF4-FFF2-40B4-BE49-F238E27FC236}">
                <a16:creationId xmlns:a16="http://schemas.microsoft.com/office/drawing/2014/main" id="{091A114A-9A33-4C0E-B5CF-5EFCB106E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8437FB-8842-4C76-99C9-14ADC719C9EF}"/>
              </a:ext>
            </a:extLst>
          </p:cNvPr>
          <p:cNvSpPr>
            <a:spLocks noGrp="1"/>
          </p:cNvSpPr>
          <p:nvPr>
            <p:ph type="sldNum" sz="quarter" idx="12"/>
          </p:nvPr>
        </p:nvSpPr>
        <p:spPr/>
        <p:txBody>
          <a:bodyPr/>
          <a:lstStyle/>
          <a:p>
            <a:fld id="{1EB532DE-40B5-45B9-B088-7F1071C92C9A}" type="slidenum">
              <a:rPr lang="en-US" smtClean="0"/>
              <a:t>‹#›</a:t>
            </a:fld>
            <a:endParaRPr lang="en-US"/>
          </a:p>
        </p:txBody>
      </p:sp>
    </p:spTree>
    <p:extLst>
      <p:ext uri="{BB962C8B-B14F-4D97-AF65-F5344CB8AC3E}">
        <p14:creationId xmlns:p14="http://schemas.microsoft.com/office/powerpoint/2010/main" val="19616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4F58E1-5B23-4510-B447-B0D5C487C9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257BB6-C85E-4F06-9781-3BA7EA5F266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3CE65-6755-4853-959E-4061620D16A5}"/>
              </a:ext>
            </a:extLst>
          </p:cNvPr>
          <p:cNvSpPr>
            <a:spLocks noGrp="1"/>
          </p:cNvSpPr>
          <p:nvPr>
            <p:ph type="dt" sz="half" idx="10"/>
          </p:nvPr>
        </p:nvSpPr>
        <p:spPr/>
        <p:txBody>
          <a:bodyPr/>
          <a:lstStyle/>
          <a:p>
            <a:fld id="{CAFDAB7F-1DEF-4361-A6DF-E608CAE6A36E}" type="datetimeFigureOut">
              <a:rPr lang="en-US" smtClean="0"/>
              <a:t>11/9/2023</a:t>
            </a:fld>
            <a:endParaRPr lang="en-US"/>
          </a:p>
        </p:txBody>
      </p:sp>
      <p:sp>
        <p:nvSpPr>
          <p:cNvPr id="5" name="Footer Placeholder 4">
            <a:extLst>
              <a:ext uri="{FF2B5EF4-FFF2-40B4-BE49-F238E27FC236}">
                <a16:creationId xmlns:a16="http://schemas.microsoft.com/office/drawing/2014/main" id="{CE5F3FFB-1FFF-404B-A37E-1485180872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7B0C55-B313-419A-B330-B4D301C06F14}"/>
              </a:ext>
            </a:extLst>
          </p:cNvPr>
          <p:cNvSpPr>
            <a:spLocks noGrp="1"/>
          </p:cNvSpPr>
          <p:nvPr>
            <p:ph type="sldNum" sz="quarter" idx="12"/>
          </p:nvPr>
        </p:nvSpPr>
        <p:spPr/>
        <p:txBody>
          <a:bodyPr/>
          <a:lstStyle/>
          <a:p>
            <a:fld id="{1EB532DE-40B5-45B9-B088-7F1071C92C9A}" type="slidenum">
              <a:rPr lang="en-US" smtClean="0"/>
              <a:t>‹#›</a:t>
            </a:fld>
            <a:endParaRPr lang="en-US"/>
          </a:p>
        </p:txBody>
      </p:sp>
    </p:spTree>
    <p:extLst>
      <p:ext uri="{BB962C8B-B14F-4D97-AF65-F5344CB8AC3E}">
        <p14:creationId xmlns:p14="http://schemas.microsoft.com/office/powerpoint/2010/main" val="3327053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64AF-C463-4792-9DD1-25B3BE3558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08368F-D9A7-4AD9-BB83-B1C96A81820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4937FE-35AD-42B8-9067-40425980056D}"/>
              </a:ext>
            </a:extLst>
          </p:cNvPr>
          <p:cNvSpPr>
            <a:spLocks noGrp="1"/>
          </p:cNvSpPr>
          <p:nvPr>
            <p:ph type="dt" sz="half" idx="10"/>
          </p:nvPr>
        </p:nvSpPr>
        <p:spPr/>
        <p:txBody>
          <a:bodyPr/>
          <a:lstStyle/>
          <a:p>
            <a:fld id="{CAFDAB7F-1DEF-4361-A6DF-E608CAE6A36E}" type="datetimeFigureOut">
              <a:rPr lang="en-US" smtClean="0"/>
              <a:t>11/9/2023</a:t>
            </a:fld>
            <a:endParaRPr lang="en-US"/>
          </a:p>
        </p:txBody>
      </p:sp>
      <p:sp>
        <p:nvSpPr>
          <p:cNvPr id="5" name="Footer Placeholder 4">
            <a:extLst>
              <a:ext uri="{FF2B5EF4-FFF2-40B4-BE49-F238E27FC236}">
                <a16:creationId xmlns:a16="http://schemas.microsoft.com/office/drawing/2014/main" id="{0FCB3064-662F-4C1E-8EFE-B6B8E6AF72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B318B1-DF4F-46D1-B539-4D1C8223100D}"/>
              </a:ext>
            </a:extLst>
          </p:cNvPr>
          <p:cNvSpPr>
            <a:spLocks noGrp="1"/>
          </p:cNvSpPr>
          <p:nvPr>
            <p:ph type="sldNum" sz="quarter" idx="12"/>
          </p:nvPr>
        </p:nvSpPr>
        <p:spPr/>
        <p:txBody>
          <a:bodyPr/>
          <a:lstStyle/>
          <a:p>
            <a:fld id="{1EB532DE-40B5-45B9-B088-7F1071C92C9A}" type="slidenum">
              <a:rPr lang="en-US" smtClean="0"/>
              <a:t>‹#›</a:t>
            </a:fld>
            <a:endParaRPr lang="en-US"/>
          </a:p>
        </p:txBody>
      </p:sp>
    </p:spTree>
    <p:extLst>
      <p:ext uri="{BB962C8B-B14F-4D97-AF65-F5344CB8AC3E}">
        <p14:creationId xmlns:p14="http://schemas.microsoft.com/office/powerpoint/2010/main" val="4018006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A2AC-EC62-4509-9E33-81F547387F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921FEE-09A6-411F-B7BF-B844A57F03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BE39C94-B4FA-45F4-BE8E-806D3A10EA85}"/>
              </a:ext>
            </a:extLst>
          </p:cNvPr>
          <p:cNvSpPr>
            <a:spLocks noGrp="1"/>
          </p:cNvSpPr>
          <p:nvPr>
            <p:ph type="dt" sz="half" idx="10"/>
          </p:nvPr>
        </p:nvSpPr>
        <p:spPr/>
        <p:txBody>
          <a:bodyPr/>
          <a:lstStyle/>
          <a:p>
            <a:fld id="{CAFDAB7F-1DEF-4361-A6DF-E608CAE6A36E}" type="datetimeFigureOut">
              <a:rPr lang="en-US" smtClean="0"/>
              <a:t>11/9/2023</a:t>
            </a:fld>
            <a:endParaRPr lang="en-US"/>
          </a:p>
        </p:txBody>
      </p:sp>
      <p:sp>
        <p:nvSpPr>
          <p:cNvPr id="5" name="Footer Placeholder 4">
            <a:extLst>
              <a:ext uri="{FF2B5EF4-FFF2-40B4-BE49-F238E27FC236}">
                <a16:creationId xmlns:a16="http://schemas.microsoft.com/office/drawing/2014/main" id="{931AAD13-A022-4D42-A611-E838769B14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C05C11-EC92-486D-951B-B18B9C1F6EA5}"/>
              </a:ext>
            </a:extLst>
          </p:cNvPr>
          <p:cNvSpPr>
            <a:spLocks noGrp="1"/>
          </p:cNvSpPr>
          <p:nvPr>
            <p:ph type="sldNum" sz="quarter" idx="12"/>
          </p:nvPr>
        </p:nvSpPr>
        <p:spPr/>
        <p:txBody>
          <a:bodyPr/>
          <a:lstStyle/>
          <a:p>
            <a:fld id="{1EB532DE-40B5-45B9-B088-7F1071C92C9A}" type="slidenum">
              <a:rPr lang="en-US" smtClean="0"/>
              <a:t>‹#›</a:t>
            </a:fld>
            <a:endParaRPr lang="en-US"/>
          </a:p>
        </p:txBody>
      </p:sp>
    </p:spTree>
    <p:extLst>
      <p:ext uri="{BB962C8B-B14F-4D97-AF65-F5344CB8AC3E}">
        <p14:creationId xmlns:p14="http://schemas.microsoft.com/office/powerpoint/2010/main" val="4289715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B8A68-B0A6-426C-8BEE-4237F474B3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920C16-01A0-433E-B7B3-79213E1249E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9131D3-3C98-434C-B094-07C36A8F63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506DDE-D33F-4510-9671-1366179355C8}"/>
              </a:ext>
            </a:extLst>
          </p:cNvPr>
          <p:cNvSpPr>
            <a:spLocks noGrp="1"/>
          </p:cNvSpPr>
          <p:nvPr>
            <p:ph type="dt" sz="half" idx="10"/>
          </p:nvPr>
        </p:nvSpPr>
        <p:spPr/>
        <p:txBody>
          <a:bodyPr/>
          <a:lstStyle/>
          <a:p>
            <a:fld id="{CAFDAB7F-1DEF-4361-A6DF-E608CAE6A36E}" type="datetimeFigureOut">
              <a:rPr lang="en-US" smtClean="0"/>
              <a:t>11/9/2023</a:t>
            </a:fld>
            <a:endParaRPr lang="en-US"/>
          </a:p>
        </p:txBody>
      </p:sp>
      <p:sp>
        <p:nvSpPr>
          <p:cNvPr id="6" name="Footer Placeholder 5">
            <a:extLst>
              <a:ext uri="{FF2B5EF4-FFF2-40B4-BE49-F238E27FC236}">
                <a16:creationId xmlns:a16="http://schemas.microsoft.com/office/drawing/2014/main" id="{3F00A25A-509D-4AFA-B340-609BDCC363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66D0A5-E6BD-4D98-B701-9266F245F0BA}"/>
              </a:ext>
            </a:extLst>
          </p:cNvPr>
          <p:cNvSpPr>
            <a:spLocks noGrp="1"/>
          </p:cNvSpPr>
          <p:nvPr>
            <p:ph type="sldNum" sz="quarter" idx="12"/>
          </p:nvPr>
        </p:nvSpPr>
        <p:spPr/>
        <p:txBody>
          <a:bodyPr/>
          <a:lstStyle/>
          <a:p>
            <a:fld id="{1EB532DE-40B5-45B9-B088-7F1071C92C9A}" type="slidenum">
              <a:rPr lang="en-US" smtClean="0"/>
              <a:t>‹#›</a:t>
            </a:fld>
            <a:endParaRPr lang="en-US"/>
          </a:p>
        </p:txBody>
      </p:sp>
    </p:spTree>
    <p:extLst>
      <p:ext uri="{BB962C8B-B14F-4D97-AF65-F5344CB8AC3E}">
        <p14:creationId xmlns:p14="http://schemas.microsoft.com/office/powerpoint/2010/main" val="845622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816C8-9A29-4B47-B38B-A89F5A19CF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25286D-C94C-482E-B4FC-1A552A2322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8DDD70C-AF99-4A2B-8093-909D56C2BD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459752-BEBF-4E13-8679-9B2A6E6E22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D647161-1C51-4574-97CC-51550D9E4BB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0E7FBC-109F-452E-8415-FAC3BBCBE934}"/>
              </a:ext>
            </a:extLst>
          </p:cNvPr>
          <p:cNvSpPr>
            <a:spLocks noGrp="1"/>
          </p:cNvSpPr>
          <p:nvPr>
            <p:ph type="dt" sz="half" idx="10"/>
          </p:nvPr>
        </p:nvSpPr>
        <p:spPr/>
        <p:txBody>
          <a:bodyPr/>
          <a:lstStyle/>
          <a:p>
            <a:fld id="{CAFDAB7F-1DEF-4361-A6DF-E608CAE6A36E}" type="datetimeFigureOut">
              <a:rPr lang="en-US" smtClean="0"/>
              <a:t>11/9/2023</a:t>
            </a:fld>
            <a:endParaRPr lang="en-US"/>
          </a:p>
        </p:txBody>
      </p:sp>
      <p:sp>
        <p:nvSpPr>
          <p:cNvPr id="8" name="Footer Placeholder 7">
            <a:extLst>
              <a:ext uri="{FF2B5EF4-FFF2-40B4-BE49-F238E27FC236}">
                <a16:creationId xmlns:a16="http://schemas.microsoft.com/office/drawing/2014/main" id="{70B12667-0CB8-4C6E-9FCD-06C85B4B18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755886-45BC-47ED-8260-B5902A31AF92}"/>
              </a:ext>
            </a:extLst>
          </p:cNvPr>
          <p:cNvSpPr>
            <a:spLocks noGrp="1"/>
          </p:cNvSpPr>
          <p:nvPr>
            <p:ph type="sldNum" sz="quarter" idx="12"/>
          </p:nvPr>
        </p:nvSpPr>
        <p:spPr/>
        <p:txBody>
          <a:bodyPr/>
          <a:lstStyle/>
          <a:p>
            <a:fld id="{1EB532DE-40B5-45B9-B088-7F1071C92C9A}" type="slidenum">
              <a:rPr lang="en-US" smtClean="0"/>
              <a:t>‹#›</a:t>
            </a:fld>
            <a:endParaRPr lang="en-US"/>
          </a:p>
        </p:txBody>
      </p:sp>
    </p:spTree>
    <p:extLst>
      <p:ext uri="{BB962C8B-B14F-4D97-AF65-F5344CB8AC3E}">
        <p14:creationId xmlns:p14="http://schemas.microsoft.com/office/powerpoint/2010/main" val="4208752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B5898-4A89-48DE-BB2A-6FAC0BDEDC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00CB64-7ED2-4A41-BABA-009341C71A8E}"/>
              </a:ext>
            </a:extLst>
          </p:cNvPr>
          <p:cNvSpPr>
            <a:spLocks noGrp="1"/>
          </p:cNvSpPr>
          <p:nvPr>
            <p:ph type="dt" sz="half" idx="10"/>
          </p:nvPr>
        </p:nvSpPr>
        <p:spPr/>
        <p:txBody>
          <a:bodyPr/>
          <a:lstStyle/>
          <a:p>
            <a:fld id="{CAFDAB7F-1DEF-4361-A6DF-E608CAE6A36E}" type="datetimeFigureOut">
              <a:rPr lang="en-US" smtClean="0"/>
              <a:t>11/9/2023</a:t>
            </a:fld>
            <a:endParaRPr lang="en-US"/>
          </a:p>
        </p:txBody>
      </p:sp>
      <p:sp>
        <p:nvSpPr>
          <p:cNvPr id="4" name="Footer Placeholder 3">
            <a:extLst>
              <a:ext uri="{FF2B5EF4-FFF2-40B4-BE49-F238E27FC236}">
                <a16:creationId xmlns:a16="http://schemas.microsoft.com/office/drawing/2014/main" id="{46E6B241-3C1F-44C0-BE19-7183A63678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C48F8E-6DA7-46A5-AAA1-4F0C958FA02A}"/>
              </a:ext>
            </a:extLst>
          </p:cNvPr>
          <p:cNvSpPr>
            <a:spLocks noGrp="1"/>
          </p:cNvSpPr>
          <p:nvPr>
            <p:ph type="sldNum" sz="quarter" idx="12"/>
          </p:nvPr>
        </p:nvSpPr>
        <p:spPr/>
        <p:txBody>
          <a:bodyPr/>
          <a:lstStyle/>
          <a:p>
            <a:fld id="{1EB532DE-40B5-45B9-B088-7F1071C92C9A}" type="slidenum">
              <a:rPr lang="en-US" smtClean="0"/>
              <a:t>‹#›</a:t>
            </a:fld>
            <a:endParaRPr lang="en-US"/>
          </a:p>
        </p:txBody>
      </p:sp>
    </p:spTree>
    <p:extLst>
      <p:ext uri="{BB962C8B-B14F-4D97-AF65-F5344CB8AC3E}">
        <p14:creationId xmlns:p14="http://schemas.microsoft.com/office/powerpoint/2010/main" val="2933945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44F1D7-1BE4-4667-8A1B-BB4DD489D35E}"/>
              </a:ext>
            </a:extLst>
          </p:cNvPr>
          <p:cNvSpPr>
            <a:spLocks noGrp="1"/>
          </p:cNvSpPr>
          <p:nvPr>
            <p:ph type="dt" sz="half" idx="10"/>
          </p:nvPr>
        </p:nvSpPr>
        <p:spPr/>
        <p:txBody>
          <a:bodyPr/>
          <a:lstStyle/>
          <a:p>
            <a:fld id="{CAFDAB7F-1DEF-4361-A6DF-E608CAE6A36E}" type="datetimeFigureOut">
              <a:rPr lang="en-US" smtClean="0"/>
              <a:t>11/9/2023</a:t>
            </a:fld>
            <a:endParaRPr lang="en-US"/>
          </a:p>
        </p:txBody>
      </p:sp>
      <p:sp>
        <p:nvSpPr>
          <p:cNvPr id="3" name="Footer Placeholder 2">
            <a:extLst>
              <a:ext uri="{FF2B5EF4-FFF2-40B4-BE49-F238E27FC236}">
                <a16:creationId xmlns:a16="http://schemas.microsoft.com/office/drawing/2014/main" id="{5F620E71-E89B-4BD2-A6E2-100C4BB4F4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B1C695-DBCD-46C0-9512-7619C98C9EA1}"/>
              </a:ext>
            </a:extLst>
          </p:cNvPr>
          <p:cNvSpPr>
            <a:spLocks noGrp="1"/>
          </p:cNvSpPr>
          <p:nvPr>
            <p:ph type="sldNum" sz="quarter" idx="12"/>
          </p:nvPr>
        </p:nvSpPr>
        <p:spPr/>
        <p:txBody>
          <a:bodyPr/>
          <a:lstStyle/>
          <a:p>
            <a:fld id="{1EB532DE-40B5-45B9-B088-7F1071C92C9A}" type="slidenum">
              <a:rPr lang="en-US" smtClean="0"/>
              <a:t>‹#›</a:t>
            </a:fld>
            <a:endParaRPr lang="en-US"/>
          </a:p>
        </p:txBody>
      </p:sp>
    </p:spTree>
    <p:extLst>
      <p:ext uri="{BB962C8B-B14F-4D97-AF65-F5344CB8AC3E}">
        <p14:creationId xmlns:p14="http://schemas.microsoft.com/office/powerpoint/2010/main" val="3684755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1A086-373B-44A6-BE21-415872A3C2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B7B6C2-F9A7-4DFF-ABE8-5206C70EB4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043660-2137-4D14-8C56-5B9DA917E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7D025F7-EE54-434A-A5E7-60EAFD381F5A}"/>
              </a:ext>
            </a:extLst>
          </p:cNvPr>
          <p:cNvSpPr>
            <a:spLocks noGrp="1"/>
          </p:cNvSpPr>
          <p:nvPr>
            <p:ph type="dt" sz="half" idx="10"/>
          </p:nvPr>
        </p:nvSpPr>
        <p:spPr/>
        <p:txBody>
          <a:bodyPr/>
          <a:lstStyle/>
          <a:p>
            <a:fld id="{CAFDAB7F-1DEF-4361-A6DF-E608CAE6A36E}" type="datetimeFigureOut">
              <a:rPr lang="en-US" smtClean="0"/>
              <a:t>11/9/2023</a:t>
            </a:fld>
            <a:endParaRPr lang="en-US"/>
          </a:p>
        </p:txBody>
      </p:sp>
      <p:sp>
        <p:nvSpPr>
          <p:cNvPr id="6" name="Footer Placeholder 5">
            <a:extLst>
              <a:ext uri="{FF2B5EF4-FFF2-40B4-BE49-F238E27FC236}">
                <a16:creationId xmlns:a16="http://schemas.microsoft.com/office/drawing/2014/main" id="{8F06CF0B-6CF3-4F18-A475-63C70B3FF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157F87-5175-40A3-B1F2-71099D68490F}"/>
              </a:ext>
            </a:extLst>
          </p:cNvPr>
          <p:cNvSpPr>
            <a:spLocks noGrp="1"/>
          </p:cNvSpPr>
          <p:nvPr>
            <p:ph type="sldNum" sz="quarter" idx="12"/>
          </p:nvPr>
        </p:nvSpPr>
        <p:spPr/>
        <p:txBody>
          <a:bodyPr/>
          <a:lstStyle/>
          <a:p>
            <a:fld id="{1EB532DE-40B5-45B9-B088-7F1071C92C9A}" type="slidenum">
              <a:rPr lang="en-US" smtClean="0"/>
              <a:t>‹#›</a:t>
            </a:fld>
            <a:endParaRPr lang="en-US"/>
          </a:p>
        </p:txBody>
      </p:sp>
    </p:spTree>
    <p:extLst>
      <p:ext uri="{BB962C8B-B14F-4D97-AF65-F5344CB8AC3E}">
        <p14:creationId xmlns:p14="http://schemas.microsoft.com/office/powerpoint/2010/main" val="1214170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3B42C-BC6E-47DB-BF9B-E1FD274656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5C62C1-4BB6-4DC2-AAF2-CD8A541CA9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CDC6CF-D033-40C2-A4A3-D82A3E94AB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D07AC97-FDF0-4791-969C-002CD1D7D827}"/>
              </a:ext>
            </a:extLst>
          </p:cNvPr>
          <p:cNvSpPr>
            <a:spLocks noGrp="1"/>
          </p:cNvSpPr>
          <p:nvPr>
            <p:ph type="dt" sz="half" idx="10"/>
          </p:nvPr>
        </p:nvSpPr>
        <p:spPr/>
        <p:txBody>
          <a:bodyPr/>
          <a:lstStyle/>
          <a:p>
            <a:fld id="{CAFDAB7F-1DEF-4361-A6DF-E608CAE6A36E}" type="datetimeFigureOut">
              <a:rPr lang="en-US" smtClean="0"/>
              <a:t>11/9/2023</a:t>
            </a:fld>
            <a:endParaRPr lang="en-US"/>
          </a:p>
        </p:txBody>
      </p:sp>
      <p:sp>
        <p:nvSpPr>
          <p:cNvPr id="6" name="Footer Placeholder 5">
            <a:extLst>
              <a:ext uri="{FF2B5EF4-FFF2-40B4-BE49-F238E27FC236}">
                <a16:creationId xmlns:a16="http://schemas.microsoft.com/office/drawing/2014/main" id="{B8FF329B-5DFB-4F98-A209-9944CD6852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D2C690-3F90-4E18-8381-B7DC3D46665A}"/>
              </a:ext>
            </a:extLst>
          </p:cNvPr>
          <p:cNvSpPr>
            <a:spLocks noGrp="1"/>
          </p:cNvSpPr>
          <p:nvPr>
            <p:ph type="sldNum" sz="quarter" idx="12"/>
          </p:nvPr>
        </p:nvSpPr>
        <p:spPr/>
        <p:txBody>
          <a:bodyPr/>
          <a:lstStyle/>
          <a:p>
            <a:fld id="{1EB532DE-40B5-45B9-B088-7F1071C92C9A}" type="slidenum">
              <a:rPr lang="en-US" smtClean="0"/>
              <a:t>‹#›</a:t>
            </a:fld>
            <a:endParaRPr lang="en-US"/>
          </a:p>
        </p:txBody>
      </p:sp>
    </p:spTree>
    <p:extLst>
      <p:ext uri="{BB962C8B-B14F-4D97-AF65-F5344CB8AC3E}">
        <p14:creationId xmlns:p14="http://schemas.microsoft.com/office/powerpoint/2010/main" val="1836758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B55DFF-39BE-4197-81E3-6BED89BC6B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50772F-975E-4EF5-8CF6-FE89DE30D4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D0B49F-E645-492B-8B20-9EA28B79CD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FDAB7F-1DEF-4361-A6DF-E608CAE6A36E}" type="datetimeFigureOut">
              <a:rPr lang="en-US" smtClean="0"/>
              <a:t>11/9/2023</a:t>
            </a:fld>
            <a:endParaRPr lang="en-US"/>
          </a:p>
        </p:txBody>
      </p:sp>
      <p:sp>
        <p:nvSpPr>
          <p:cNvPr id="5" name="Footer Placeholder 4">
            <a:extLst>
              <a:ext uri="{FF2B5EF4-FFF2-40B4-BE49-F238E27FC236}">
                <a16:creationId xmlns:a16="http://schemas.microsoft.com/office/drawing/2014/main" id="{5E2FF8FE-F55A-48E5-A136-6F2EA5E387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D64576-7EAA-414D-82C9-00557FC90F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B532DE-40B5-45B9-B088-7F1071C92C9A}" type="slidenum">
              <a:rPr lang="en-US" smtClean="0"/>
              <a:t>‹#›</a:t>
            </a:fld>
            <a:endParaRPr lang="en-US"/>
          </a:p>
        </p:txBody>
      </p:sp>
    </p:spTree>
    <p:extLst>
      <p:ext uri="{BB962C8B-B14F-4D97-AF65-F5344CB8AC3E}">
        <p14:creationId xmlns:p14="http://schemas.microsoft.com/office/powerpoint/2010/main" val="3953021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6.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40.png"/><Relationship Id="rId4" Type="http://schemas.openxmlformats.org/officeDocument/2006/relationships/image" Target="../media/image27.svg"/><Relationship Id="rId9" Type="http://schemas.openxmlformats.org/officeDocument/2006/relationships/image" Target="../media/image5.jpe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5.jpeg"/><Relationship Id="rId18" Type="http://schemas.openxmlformats.org/officeDocument/2006/relationships/image" Target="../media/image58.png"/><Relationship Id="rId3" Type="http://schemas.openxmlformats.org/officeDocument/2006/relationships/image" Target="../media/image26.png"/><Relationship Id="rId7" Type="http://schemas.openxmlformats.org/officeDocument/2006/relationships/image" Target="../media/image14.png"/><Relationship Id="rId12" Type="http://schemas.openxmlformats.org/officeDocument/2006/relationships/image" Target="../media/image53.png"/><Relationship Id="rId17" Type="http://schemas.openxmlformats.org/officeDocument/2006/relationships/image" Target="../media/image57.png"/><Relationship Id="rId2" Type="http://schemas.openxmlformats.org/officeDocument/2006/relationships/notesSlide" Target="../notesSlides/notesSlide10.xml"/><Relationship Id="rId16"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13.svg"/><Relationship Id="rId11" Type="http://schemas.openxmlformats.org/officeDocument/2006/relationships/image" Target="../media/image520.png"/><Relationship Id="rId5" Type="http://schemas.openxmlformats.org/officeDocument/2006/relationships/image" Target="../media/image12.png"/><Relationship Id="rId15" Type="http://schemas.openxmlformats.org/officeDocument/2006/relationships/image" Target="../media/image55.png"/><Relationship Id="rId10" Type="http://schemas.openxmlformats.org/officeDocument/2006/relationships/image" Target="../media/image38.svg"/><Relationship Id="rId19" Type="http://schemas.openxmlformats.org/officeDocument/2006/relationships/image" Target="../media/image59.png"/><Relationship Id="rId4" Type="http://schemas.openxmlformats.org/officeDocument/2006/relationships/image" Target="../media/image27.svg"/><Relationship Id="rId9" Type="http://schemas.openxmlformats.org/officeDocument/2006/relationships/image" Target="../media/image37.png"/><Relationship Id="rId1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jpe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100.png"/><Relationship Id="rId3" Type="http://schemas.openxmlformats.org/officeDocument/2006/relationships/image" Target="../media/image16.png"/><Relationship Id="rId7" Type="http://schemas.openxmlformats.org/officeDocument/2006/relationships/image" Target="../media/image70.png"/><Relationship Id="rId12" Type="http://schemas.openxmlformats.org/officeDocument/2006/relationships/customXml" Target="../ink/ink4.xml"/><Relationship Id="rId17" Type="http://schemas.openxmlformats.org/officeDocument/2006/relationships/image" Target="../media/image22.png"/><Relationship Id="rId2" Type="http://schemas.openxmlformats.org/officeDocument/2006/relationships/notesSlide" Target="../notesSlides/notesSlide5.xml"/><Relationship Id="rId16" Type="http://schemas.openxmlformats.org/officeDocument/2006/relationships/image" Target="../media/image21.svg"/><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90.png"/><Relationship Id="rId5" Type="http://schemas.openxmlformats.org/officeDocument/2006/relationships/image" Target="../media/image18.png"/><Relationship Id="rId15" Type="http://schemas.openxmlformats.org/officeDocument/2006/relationships/image" Target="../media/image20.png"/><Relationship Id="rId10" Type="http://schemas.openxmlformats.org/officeDocument/2006/relationships/customXml" Target="../ink/ink3.xml"/><Relationship Id="rId4" Type="http://schemas.openxmlformats.org/officeDocument/2006/relationships/image" Target="../media/image17.png"/><Relationship Id="rId9" Type="http://schemas.openxmlformats.org/officeDocument/2006/relationships/image" Target="../media/image80.png"/><Relationship Id="rId14" Type="http://schemas.openxmlformats.org/officeDocument/2006/relationships/image" Target="../media/image19.tiff"/></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8FE7-D681-4DC2-8E1A-C2CC118BACA7}"/>
              </a:ext>
            </a:extLst>
          </p:cNvPr>
          <p:cNvSpPr>
            <a:spLocks noGrp="1"/>
          </p:cNvSpPr>
          <p:nvPr>
            <p:ph type="ctrTitle"/>
          </p:nvPr>
        </p:nvSpPr>
        <p:spPr/>
        <p:txBody>
          <a:bodyPr/>
          <a:lstStyle/>
          <a:p>
            <a:r>
              <a:rPr lang="en-US" dirty="0"/>
              <a:t>LLM in Healthcare</a:t>
            </a:r>
          </a:p>
        </p:txBody>
      </p:sp>
      <p:sp>
        <p:nvSpPr>
          <p:cNvPr id="5" name="Subtitle 4">
            <a:extLst>
              <a:ext uri="{FF2B5EF4-FFF2-40B4-BE49-F238E27FC236}">
                <a16:creationId xmlns:a16="http://schemas.microsoft.com/office/drawing/2014/main" id="{64FF73E7-C2B3-5513-2FE9-711F5A680E3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83292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Freeform 73">
            <a:extLst>
              <a:ext uri="{FF2B5EF4-FFF2-40B4-BE49-F238E27FC236}">
                <a16:creationId xmlns:a16="http://schemas.microsoft.com/office/drawing/2014/main" id="{08A7F4EF-A168-544B-C98D-414CB5D19B16}"/>
              </a:ext>
            </a:extLst>
          </p:cNvPr>
          <p:cNvSpPr/>
          <p:nvPr/>
        </p:nvSpPr>
        <p:spPr>
          <a:xfrm>
            <a:off x="10860470" y="3456616"/>
            <a:ext cx="885332" cy="442664"/>
          </a:xfrm>
          <a:custGeom>
            <a:avLst/>
            <a:gdLst>
              <a:gd name="connsiteX0" fmla="*/ 0 w 559836"/>
              <a:gd name="connsiteY0" fmla="*/ 0 h 279917"/>
              <a:gd name="connsiteX1" fmla="*/ 559837 w 559836"/>
              <a:gd name="connsiteY1" fmla="*/ 0 h 279917"/>
              <a:gd name="connsiteX2" fmla="*/ 559837 w 559836"/>
              <a:gd name="connsiteY2" fmla="*/ 279918 h 279917"/>
              <a:gd name="connsiteX3" fmla="*/ 0 w 559836"/>
              <a:gd name="connsiteY3" fmla="*/ 279918 h 279917"/>
            </a:gdLst>
            <a:ahLst/>
            <a:cxnLst>
              <a:cxn ang="0">
                <a:pos x="connsiteX0" y="connsiteY0"/>
              </a:cxn>
              <a:cxn ang="0">
                <a:pos x="connsiteX1" y="connsiteY1"/>
              </a:cxn>
              <a:cxn ang="0">
                <a:pos x="connsiteX2" y="connsiteY2"/>
              </a:cxn>
              <a:cxn ang="0">
                <a:pos x="connsiteX3" y="connsiteY3"/>
              </a:cxn>
            </a:cxnLst>
            <a:rect l="l" t="t" r="r" b="b"/>
            <a:pathLst>
              <a:path w="559836" h="279917">
                <a:moveTo>
                  <a:pt x="0" y="0"/>
                </a:moveTo>
                <a:lnTo>
                  <a:pt x="559837" y="0"/>
                </a:lnTo>
                <a:lnTo>
                  <a:pt x="559837" y="279918"/>
                </a:lnTo>
                <a:lnTo>
                  <a:pt x="0" y="279918"/>
                </a:lnTo>
                <a:close/>
              </a:path>
            </a:pathLst>
          </a:custGeom>
          <a:solidFill>
            <a:srgbClr val="F5F5F5"/>
          </a:solidFill>
          <a:ln w="9331" cap="flat">
            <a:solidFill>
              <a:srgbClr val="666666"/>
            </a:solidFill>
            <a:prstDash val="solid"/>
            <a:miter/>
          </a:ln>
        </p:spPr>
        <p:txBody>
          <a:bodyPr rtlCol="0" anchor="ctr"/>
          <a:lstStyle/>
          <a:p>
            <a:endParaRPr lang="en-US" sz="3600"/>
          </a:p>
        </p:txBody>
      </p:sp>
      <p:sp>
        <p:nvSpPr>
          <p:cNvPr id="72" name="Freeform 71">
            <a:extLst>
              <a:ext uri="{FF2B5EF4-FFF2-40B4-BE49-F238E27FC236}">
                <a16:creationId xmlns:a16="http://schemas.microsoft.com/office/drawing/2014/main" id="{5E4B37BB-A877-01CD-408E-7FCFEE9D06D8}"/>
              </a:ext>
            </a:extLst>
          </p:cNvPr>
          <p:cNvSpPr/>
          <p:nvPr/>
        </p:nvSpPr>
        <p:spPr>
          <a:xfrm>
            <a:off x="10789614" y="3539866"/>
            <a:ext cx="885332" cy="442664"/>
          </a:xfrm>
          <a:custGeom>
            <a:avLst/>
            <a:gdLst>
              <a:gd name="connsiteX0" fmla="*/ 0 w 559836"/>
              <a:gd name="connsiteY0" fmla="*/ 0 h 279917"/>
              <a:gd name="connsiteX1" fmla="*/ 559837 w 559836"/>
              <a:gd name="connsiteY1" fmla="*/ 0 h 279917"/>
              <a:gd name="connsiteX2" fmla="*/ 559837 w 559836"/>
              <a:gd name="connsiteY2" fmla="*/ 279918 h 279917"/>
              <a:gd name="connsiteX3" fmla="*/ 0 w 559836"/>
              <a:gd name="connsiteY3" fmla="*/ 279918 h 279917"/>
            </a:gdLst>
            <a:ahLst/>
            <a:cxnLst>
              <a:cxn ang="0">
                <a:pos x="connsiteX0" y="connsiteY0"/>
              </a:cxn>
              <a:cxn ang="0">
                <a:pos x="connsiteX1" y="connsiteY1"/>
              </a:cxn>
              <a:cxn ang="0">
                <a:pos x="connsiteX2" y="connsiteY2"/>
              </a:cxn>
              <a:cxn ang="0">
                <a:pos x="connsiteX3" y="connsiteY3"/>
              </a:cxn>
            </a:cxnLst>
            <a:rect l="l" t="t" r="r" b="b"/>
            <a:pathLst>
              <a:path w="559836" h="279917">
                <a:moveTo>
                  <a:pt x="0" y="0"/>
                </a:moveTo>
                <a:lnTo>
                  <a:pt x="559837" y="0"/>
                </a:lnTo>
                <a:lnTo>
                  <a:pt x="559837" y="279918"/>
                </a:lnTo>
                <a:lnTo>
                  <a:pt x="0" y="279918"/>
                </a:lnTo>
                <a:close/>
              </a:path>
            </a:pathLst>
          </a:custGeom>
          <a:solidFill>
            <a:srgbClr val="F5F5F5"/>
          </a:solidFill>
          <a:ln w="9331" cap="flat">
            <a:solidFill>
              <a:srgbClr val="666666"/>
            </a:solidFill>
            <a:prstDash val="solid"/>
            <a:miter/>
          </a:ln>
        </p:spPr>
        <p:txBody>
          <a:bodyPr rtlCol="0" anchor="ctr"/>
          <a:lstStyle/>
          <a:p>
            <a:endParaRPr lang="en-US" sz="3600"/>
          </a:p>
        </p:txBody>
      </p:sp>
      <p:sp>
        <p:nvSpPr>
          <p:cNvPr id="71" name="Freeform 70">
            <a:extLst>
              <a:ext uri="{FF2B5EF4-FFF2-40B4-BE49-F238E27FC236}">
                <a16:creationId xmlns:a16="http://schemas.microsoft.com/office/drawing/2014/main" id="{5A21BA5E-FA37-4F97-0634-516237B650D7}"/>
              </a:ext>
            </a:extLst>
          </p:cNvPr>
          <p:cNvSpPr/>
          <p:nvPr/>
        </p:nvSpPr>
        <p:spPr>
          <a:xfrm>
            <a:off x="9317752" y="3475618"/>
            <a:ext cx="1029642" cy="442664"/>
          </a:xfrm>
          <a:custGeom>
            <a:avLst/>
            <a:gdLst>
              <a:gd name="connsiteX0" fmla="*/ 424543 w 466530"/>
              <a:gd name="connsiteY0" fmla="*/ 0 h 279917"/>
              <a:gd name="connsiteX1" fmla="*/ 466531 w 466530"/>
              <a:gd name="connsiteY1" fmla="*/ 41988 h 279917"/>
              <a:gd name="connsiteX2" fmla="*/ 466531 w 466530"/>
              <a:gd name="connsiteY2" fmla="*/ 237930 h 279917"/>
              <a:gd name="connsiteX3" fmla="*/ 424543 w 466530"/>
              <a:gd name="connsiteY3" fmla="*/ 279918 h 279917"/>
              <a:gd name="connsiteX4" fmla="*/ 41988 w 466530"/>
              <a:gd name="connsiteY4" fmla="*/ 279918 h 279917"/>
              <a:gd name="connsiteX5" fmla="*/ 0 w 466530"/>
              <a:gd name="connsiteY5" fmla="*/ 237930 h 279917"/>
              <a:gd name="connsiteX6" fmla="*/ 0 w 466530"/>
              <a:gd name="connsiteY6" fmla="*/ 41988 h 279917"/>
              <a:gd name="connsiteX7" fmla="*/ 41988 w 466530"/>
              <a:gd name="connsiteY7" fmla="*/ 0 h 27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530" h="279917">
                <a:moveTo>
                  <a:pt x="424543" y="0"/>
                </a:moveTo>
                <a:cubicBezTo>
                  <a:pt x="447732" y="0"/>
                  <a:pt x="466531" y="18798"/>
                  <a:pt x="466531" y="41988"/>
                </a:cubicBezTo>
                <a:lnTo>
                  <a:pt x="466531" y="237930"/>
                </a:lnTo>
                <a:cubicBezTo>
                  <a:pt x="466531" y="261119"/>
                  <a:pt x="447732" y="279918"/>
                  <a:pt x="424543" y="279918"/>
                </a:cubicBezTo>
                <a:lnTo>
                  <a:pt x="41988" y="279918"/>
                </a:lnTo>
                <a:cubicBezTo>
                  <a:pt x="18798" y="279918"/>
                  <a:pt x="0" y="261119"/>
                  <a:pt x="0" y="237930"/>
                </a:cubicBezTo>
                <a:lnTo>
                  <a:pt x="0" y="41988"/>
                </a:lnTo>
                <a:cubicBezTo>
                  <a:pt x="0" y="18798"/>
                  <a:pt x="18798" y="0"/>
                  <a:pt x="41988" y="0"/>
                </a:cubicBezTo>
                <a:close/>
              </a:path>
            </a:pathLst>
          </a:custGeom>
          <a:solidFill>
            <a:srgbClr val="FFFFFF"/>
          </a:solidFill>
          <a:ln w="9331" cap="flat">
            <a:solidFill>
              <a:srgbClr val="000000"/>
            </a:solidFill>
            <a:prstDash val="solid"/>
            <a:miter/>
          </a:ln>
        </p:spPr>
        <p:txBody>
          <a:bodyPr rtlCol="0" anchor="ctr"/>
          <a:lstStyle/>
          <a:p>
            <a:endParaRPr lang="en-US" sz="3600"/>
          </a:p>
        </p:txBody>
      </p:sp>
      <p:sp>
        <p:nvSpPr>
          <p:cNvPr id="70" name="Freeform 69">
            <a:extLst>
              <a:ext uri="{FF2B5EF4-FFF2-40B4-BE49-F238E27FC236}">
                <a16:creationId xmlns:a16="http://schemas.microsoft.com/office/drawing/2014/main" id="{14C023F9-3CD6-E917-78E5-4C0C77818B24}"/>
              </a:ext>
            </a:extLst>
          </p:cNvPr>
          <p:cNvSpPr/>
          <p:nvPr/>
        </p:nvSpPr>
        <p:spPr>
          <a:xfrm>
            <a:off x="9249640" y="3565632"/>
            <a:ext cx="1029642" cy="442664"/>
          </a:xfrm>
          <a:custGeom>
            <a:avLst/>
            <a:gdLst>
              <a:gd name="connsiteX0" fmla="*/ 424543 w 466530"/>
              <a:gd name="connsiteY0" fmla="*/ 0 h 279917"/>
              <a:gd name="connsiteX1" fmla="*/ 466531 w 466530"/>
              <a:gd name="connsiteY1" fmla="*/ 41988 h 279917"/>
              <a:gd name="connsiteX2" fmla="*/ 466531 w 466530"/>
              <a:gd name="connsiteY2" fmla="*/ 237930 h 279917"/>
              <a:gd name="connsiteX3" fmla="*/ 424543 w 466530"/>
              <a:gd name="connsiteY3" fmla="*/ 279918 h 279917"/>
              <a:gd name="connsiteX4" fmla="*/ 41988 w 466530"/>
              <a:gd name="connsiteY4" fmla="*/ 279918 h 279917"/>
              <a:gd name="connsiteX5" fmla="*/ 0 w 466530"/>
              <a:gd name="connsiteY5" fmla="*/ 237930 h 279917"/>
              <a:gd name="connsiteX6" fmla="*/ 0 w 466530"/>
              <a:gd name="connsiteY6" fmla="*/ 41988 h 279917"/>
              <a:gd name="connsiteX7" fmla="*/ 41988 w 466530"/>
              <a:gd name="connsiteY7" fmla="*/ 0 h 27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530" h="279917">
                <a:moveTo>
                  <a:pt x="424543" y="0"/>
                </a:moveTo>
                <a:cubicBezTo>
                  <a:pt x="447732" y="0"/>
                  <a:pt x="466531" y="18798"/>
                  <a:pt x="466531" y="41988"/>
                </a:cubicBezTo>
                <a:lnTo>
                  <a:pt x="466531" y="237930"/>
                </a:lnTo>
                <a:cubicBezTo>
                  <a:pt x="466531" y="261119"/>
                  <a:pt x="447732" y="279918"/>
                  <a:pt x="424543" y="279918"/>
                </a:cubicBezTo>
                <a:lnTo>
                  <a:pt x="41988" y="279918"/>
                </a:lnTo>
                <a:cubicBezTo>
                  <a:pt x="18798" y="279918"/>
                  <a:pt x="0" y="261119"/>
                  <a:pt x="0" y="237930"/>
                </a:cubicBezTo>
                <a:lnTo>
                  <a:pt x="0" y="41988"/>
                </a:lnTo>
                <a:cubicBezTo>
                  <a:pt x="0" y="18798"/>
                  <a:pt x="18798" y="0"/>
                  <a:pt x="41988" y="0"/>
                </a:cubicBezTo>
                <a:close/>
              </a:path>
            </a:pathLst>
          </a:custGeom>
          <a:solidFill>
            <a:srgbClr val="FFFFFF"/>
          </a:solidFill>
          <a:ln w="9331" cap="flat">
            <a:solidFill>
              <a:srgbClr val="000000"/>
            </a:solidFill>
            <a:prstDash val="solid"/>
            <a:miter/>
          </a:ln>
        </p:spPr>
        <p:txBody>
          <a:bodyPr rtlCol="0" anchor="ctr"/>
          <a:lstStyle/>
          <a:p>
            <a:endParaRPr lang="en-US" sz="3600"/>
          </a:p>
        </p:txBody>
      </p:sp>
      <p:sp>
        <p:nvSpPr>
          <p:cNvPr id="69" name="Freeform 68">
            <a:extLst>
              <a:ext uri="{FF2B5EF4-FFF2-40B4-BE49-F238E27FC236}">
                <a16:creationId xmlns:a16="http://schemas.microsoft.com/office/drawing/2014/main" id="{A8015270-C569-0BE3-4133-F272B6F6A718}"/>
              </a:ext>
            </a:extLst>
          </p:cNvPr>
          <p:cNvSpPr/>
          <p:nvPr/>
        </p:nvSpPr>
        <p:spPr>
          <a:xfrm>
            <a:off x="1890920" y="3555766"/>
            <a:ext cx="5474310" cy="1025064"/>
          </a:xfrm>
          <a:custGeom>
            <a:avLst/>
            <a:gdLst>
              <a:gd name="connsiteX0" fmla="*/ 3364432 w 3461657"/>
              <a:gd name="connsiteY0" fmla="*/ 0 h 648195"/>
              <a:gd name="connsiteX1" fmla="*/ 3461657 w 3461657"/>
              <a:gd name="connsiteY1" fmla="*/ 97225 h 648195"/>
              <a:gd name="connsiteX2" fmla="*/ 3461657 w 3461657"/>
              <a:gd name="connsiteY2" fmla="*/ 550971 h 648195"/>
              <a:gd name="connsiteX3" fmla="*/ 3364432 w 3461657"/>
              <a:gd name="connsiteY3" fmla="*/ 648196 h 648195"/>
              <a:gd name="connsiteX4" fmla="*/ 97225 w 3461657"/>
              <a:gd name="connsiteY4" fmla="*/ 648196 h 648195"/>
              <a:gd name="connsiteX5" fmla="*/ 0 w 3461657"/>
              <a:gd name="connsiteY5" fmla="*/ 550971 h 648195"/>
              <a:gd name="connsiteX6" fmla="*/ 0 w 3461657"/>
              <a:gd name="connsiteY6" fmla="*/ 97225 h 648195"/>
              <a:gd name="connsiteX7" fmla="*/ 97225 w 3461657"/>
              <a:gd name="connsiteY7" fmla="*/ 0 h 64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1657" h="648195">
                <a:moveTo>
                  <a:pt x="3364432" y="0"/>
                </a:moveTo>
                <a:cubicBezTo>
                  <a:pt x="3418128" y="0"/>
                  <a:pt x="3461657" y="43529"/>
                  <a:pt x="3461657" y="97225"/>
                </a:cubicBezTo>
                <a:lnTo>
                  <a:pt x="3461657" y="550971"/>
                </a:lnTo>
                <a:cubicBezTo>
                  <a:pt x="3461657" y="604667"/>
                  <a:pt x="3418128" y="648196"/>
                  <a:pt x="3364432" y="648196"/>
                </a:cubicBezTo>
                <a:lnTo>
                  <a:pt x="97225" y="648196"/>
                </a:lnTo>
                <a:cubicBezTo>
                  <a:pt x="43529" y="648196"/>
                  <a:pt x="0" y="604667"/>
                  <a:pt x="0" y="550971"/>
                </a:cubicBezTo>
                <a:lnTo>
                  <a:pt x="0" y="97225"/>
                </a:lnTo>
                <a:cubicBezTo>
                  <a:pt x="0" y="43529"/>
                  <a:pt x="43529" y="0"/>
                  <a:pt x="97225" y="0"/>
                </a:cubicBezTo>
                <a:close/>
              </a:path>
            </a:pathLst>
          </a:custGeom>
          <a:solidFill>
            <a:srgbClr val="F5F5F5"/>
          </a:solidFill>
          <a:ln w="9331" cap="flat">
            <a:solidFill>
              <a:srgbClr val="666666"/>
            </a:solidFill>
            <a:prstDash val="solid"/>
            <a:miter/>
          </a:ln>
        </p:spPr>
        <p:txBody>
          <a:bodyPr rtlCol="0" anchor="ctr"/>
          <a:lstStyle/>
          <a:p>
            <a:endParaRPr lang="en-US" sz="3600"/>
          </a:p>
        </p:txBody>
      </p:sp>
      <p:sp>
        <p:nvSpPr>
          <p:cNvPr id="68" name="Freeform 67">
            <a:extLst>
              <a:ext uri="{FF2B5EF4-FFF2-40B4-BE49-F238E27FC236}">
                <a16:creationId xmlns:a16="http://schemas.microsoft.com/office/drawing/2014/main" id="{F9650EB7-78DB-6868-76BF-F4BF4553F51C}"/>
              </a:ext>
            </a:extLst>
          </p:cNvPr>
          <p:cNvSpPr/>
          <p:nvPr/>
        </p:nvSpPr>
        <p:spPr>
          <a:xfrm>
            <a:off x="1796070" y="3653481"/>
            <a:ext cx="5474310" cy="1025064"/>
          </a:xfrm>
          <a:custGeom>
            <a:avLst/>
            <a:gdLst>
              <a:gd name="connsiteX0" fmla="*/ 3364432 w 3461657"/>
              <a:gd name="connsiteY0" fmla="*/ 0 h 648195"/>
              <a:gd name="connsiteX1" fmla="*/ 3461657 w 3461657"/>
              <a:gd name="connsiteY1" fmla="*/ 97225 h 648195"/>
              <a:gd name="connsiteX2" fmla="*/ 3461657 w 3461657"/>
              <a:gd name="connsiteY2" fmla="*/ 550971 h 648195"/>
              <a:gd name="connsiteX3" fmla="*/ 3364432 w 3461657"/>
              <a:gd name="connsiteY3" fmla="*/ 648196 h 648195"/>
              <a:gd name="connsiteX4" fmla="*/ 97225 w 3461657"/>
              <a:gd name="connsiteY4" fmla="*/ 648196 h 648195"/>
              <a:gd name="connsiteX5" fmla="*/ 0 w 3461657"/>
              <a:gd name="connsiteY5" fmla="*/ 550971 h 648195"/>
              <a:gd name="connsiteX6" fmla="*/ 0 w 3461657"/>
              <a:gd name="connsiteY6" fmla="*/ 97225 h 648195"/>
              <a:gd name="connsiteX7" fmla="*/ 97225 w 3461657"/>
              <a:gd name="connsiteY7" fmla="*/ 0 h 64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1657" h="648195">
                <a:moveTo>
                  <a:pt x="3364432" y="0"/>
                </a:moveTo>
                <a:cubicBezTo>
                  <a:pt x="3418128" y="0"/>
                  <a:pt x="3461657" y="43529"/>
                  <a:pt x="3461657" y="97225"/>
                </a:cubicBezTo>
                <a:lnTo>
                  <a:pt x="3461657" y="550971"/>
                </a:lnTo>
                <a:cubicBezTo>
                  <a:pt x="3461657" y="604667"/>
                  <a:pt x="3418128" y="648196"/>
                  <a:pt x="3364432" y="648196"/>
                </a:cubicBezTo>
                <a:lnTo>
                  <a:pt x="97225" y="648196"/>
                </a:lnTo>
                <a:cubicBezTo>
                  <a:pt x="43529" y="648196"/>
                  <a:pt x="0" y="604667"/>
                  <a:pt x="0" y="550971"/>
                </a:cubicBezTo>
                <a:lnTo>
                  <a:pt x="0" y="97225"/>
                </a:lnTo>
                <a:cubicBezTo>
                  <a:pt x="0" y="43529"/>
                  <a:pt x="43529" y="0"/>
                  <a:pt x="97225" y="0"/>
                </a:cubicBezTo>
                <a:close/>
              </a:path>
            </a:pathLst>
          </a:custGeom>
          <a:solidFill>
            <a:srgbClr val="F5F5F5"/>
          </a:solidFill>
          <a:ln w="9331" cap="flat">
            <a:solidFill>
              <a:srgbClr val="666666"/>
            </a:solidFill>
            <a:prstDash val="solid"/>
            <a:miter/>
          </a:ln>
        </p:spPr>
        <p:txBody>
          <a:bodyPr rtlCol="0" anchor="ctr"/>
          <a:lstStyle/>
          <a:p>
            <a:endParaRPr lang="en-US" sz="3600"/>
          </a:p>
        </p:txBody>
      </p:sp>
      <p:sp>
        <p:nvSpPr>
          <p:cNvPr id="4" name="Freeform 3">
            <a:extLst>
              <a:ext uri="{FF2B5EF4-FFF2-40B4-BE49-F238E27FC236}">
                <a16:creationId xmlns:a16="http://schemas.microsoft.com/office/drawing/2014/main" id="{9292C09D-C28C-0D52-9BBF-11ACECCA002B}"/>
              </a:ext>
            </a:extLst>
          </p:cNvPr>
          <p:cNvSpPr/>
          <p:nvPr/>
        </p:nvSpPr>
        <p:spPr>
          <a:xfrm>
            <a:off x="-333495" y="2405166"/>
            <a:ext cx="8705775" cy="590220"/>
          </a:xfrm>
          <a:custGeom>
            <a:avLst/>
            <a:gdLst>
              <a:gd name="connsiteX0" fmla="*/ 0 w 5505061"/>
              <a:gd name="connsiteY0" fmla="*/ 0 h 373223"/>
              <a:gd name="connsiteX1" fmla="*/ 5505061 w 5505061"/>
              <a:gd name="connsiteY1" fmla="*/ 0 h 373223"/>
              <a:gd name="connsiteX2" fmla="*/ 5505061 w 5505061"/>
              <a:gd name="connsiteY2" fmla="*/ 373223 h 373223"/>
              <a:gd name="connsiteX3" fmla="*/ 0 w 5505061"/>
              <a:gd name="connsiteY3" fmla="*/ 373223 h 373223"/>
            </a:gdLst>
            <a:ahLst/>
            <a:cxnLst>
              <a:cxn ang="0">
                <a:pos x="connsiteX0" y="connsiteY0"/>
              </a:cxn>
              <a:cxn ang="0">
                <a:pos x="connsiteX1" y="connsiteY1"/>
              </a:cxn>
              <a:cxn ang="0">
                <a:pos x="connsiteX2" y="connsiteY2"/>
              </a:cxn>
              <a:cxn ang="0">
                <a:pos x="connsiteX3" y="connsiteY3"/>
              </a:cxn>
            </a:cxnLst>
            <a:rect l="l" t="t" r="r" b="b"/>
            <a:pathLst>
              <a:path w="5505061" h="373223">
                <a:moveTo>
                  <a:pt x="0" y="0"/>
                </a:moveTo>
                <a:lnTo>
                  <a:pt x="5505061" y="0"/>
                </a:lnTo>
                <a:lnTo>
                  <a:pt x="5505061" y="373223"/>
                </a:lnTo>
                <a:lnTo>
                  <a:pt x="0" y="373223"/>
                </a:lnTo>
                <a:close/>
              </a:path>
            </a:pathLst>
          </a:custGeom>
          <a:noFill/>
          <a:ln w="9331" cap="flat">
            <a:noFill/>
            <a:prstDash val="solid"/>
            <a:miter/>
          </a:ln>
        </p:spPr>
        <p:txBody>
          <a:bodyPr rtlCol="0" anchor="ctr"/>
          <a:lstStyle/>
          <a:p>
            <a:endParaRPr lang="en-US" sz="3600"/>
          </a:p>
        </p:txBody>
      </p:sp>
      <p:sp>
        <p:nvSpPr>
          <p:cNvPr id="6" name="Freeform 5">
            <a:extLst>
              <a:ext uri="{FF2B5EF4-FFF2-40B4-BE49-F238E27FC236}">
                <a16:creationId xmlns:a16="http://schemas.microsoft.com/office/drawing/2014/main" id="{62AAE36C-60AA-C572-D5A6-B7F7C1010CC3}"/>
              </a:ext>
            </a:extLst>
          </p:cNvPr>
          <p:cNvSpPr/>
          <p:nvPr/>
        </p:nvSpPr>
        <p:spPr>
          <a:xfrm>
            <a:off x="684638" y="2818320"/>
            <a:ext cx="885332" cy="442664"/>
          </a:xfrm>
          <a:custGeom>
            <a:avLst/>
            <a:gdLst>
              <a:gd name="connsiteX0" fmla="*/ 0 w 559836"/>
              <a:gd name="connsiteY0" fmla="*/ 0 h 279917"/>
              <a:gd name="connsiteX1" fmla="*/ 559837 w 559836"/>
              <a:gd name="connsiteY1" fmla="*/ 0 h 279917"/>
              <a:gd name="connsiteX2" fmla="*/ 559837 w 559836"/>
              <a:gd name="connsiteY2" fmla="*/ 279918 h 279917"/>
              <a:gd name="connsiteX3" fmla="*/ 0 w 559836"/>
              <a:gd name="connsiteY3" fmla="*/ 279918 h 279917"/>
            </a:gdLst>
            <a:ahLst/>
            <a:cxnLst>
              <a:cxn ang="0">
                <a:pos x="connsiteX0" y="connsiteY0"/>
              </a:cxn>
              <a:cxn ang="0">
                <a:pos x="connsiteX1" y="connsiteY1"/>
              </a:cxn>
              <a:cxn ang="0">
                <a:pos x="connsiteX2" y="connsiteY2"/>
              </a:cxn>
              <a:cxn ang="0">
                <a:pos x="connsiteX3" y="connsiteY3"/>
              </a:cxn>
            </a:cxnLst>
            <a:rect l="l" t="t" r="r" b="b"/>
            <a:pathLst>
              <a:path w="559836" h="279917">
                <a:moveTo>
                  <a:pt x="0" y="0"/>
                </a:moveTo>
                <a:lnTo>
                  <a:pt x="559837" y="0"/>
                </a:lnTo>
                <a:lnTo>
                  <a:pt x="559837" y="279918"/>
                </a:lnTo>
                <a:lnTo>
                  <a:pt x="0" y="279918"/>
                </a:lnTo>
                <a:close/>
              </a:path>
            </a:pathLst>
          </a:custGeom>
          <a:noFill/>
          <a:ln w="9331" cap="flat">
            <a:noFill/>
            <a:prstDash val="solid"/>
            <a:miter/>
          </a:ln>
        </p:spPr>
        <p:txBody>
          <a:bodyPr rtlCol="0" anchor="ctr"/>
          <a:lstStyle/>
          <a:p>
            <a:endParaRPr lang="en-US" sz="3600"/>
          </a:p>
        </p:txBody>
      </p:sp>
      <p:sp>
        <p:nvSpPr>
          <p:cNvPr id="7" name="TextBox 6">
            <a:extLst>
              <a:ext uri="{FF2B5EF4-FFF2-40B4-BE49-F238E27FC236}">
                <a16:creationId xmlns:a16="http://schemas.microsoft.com/office/drawing/2014/main" id="{3EA601D6-2F7E-457B-1951-CA120723BB05}"/>
              </a:ext>
            </a:extLst>
          </p:cNvPr>
          <p:cNvSpPr txBox="1"/>
          <p:nvPr/>
        </p:nvSpPr>
        <p:spPr>
          <a:xfrm>
            <a:off x="643322" y="2856683"/>
            <a:ext cx="928459" cy="369333"/>
          </a:xfrm>
          <a:prstGeom prst="rect">
            <a:avLst/>
          </a:prstGeom>
          <a:noFill/>
        </p:spPr>
        <p:txBody>
          <a:bodyPr wrap="none" rtlCol="0">
            <a:spAutoFit/>
          </a:bodyPr>
          <a:lstStyle/>
          <a:p>
            <a:pPr algn="l"/>
            <a:r>
              <a:rPr lang="en-US" spc="0" baseline="0" dirty="0">
                <a:ln/>
                <a:solidFill>
                  <a:srgbClr val="000000"/>
                </a:solidFill>
                <a:latin typeface="Helvetica"/>
                <a:sym typeface="Helvetica"/>
                <a:rtl val="0"/>
              </a:rPr>
              <a:t>Prompt</a:t>
            </a:r>
          </a:p>
        </p:txBody>
      </p:sp>
      <p:sp>
        <p:nvSpPr>
          <p:cNvPr id="8" name="Freeform 7">
            <a:extLst>
              <a:ext uri="{FF2B5EF4-FFF2-40B4-BE49-F238E27FC236}">
                <a16:creationId xmlns:a16="http://schemas.microsoft.com/office/drawing/2014/main" id="{EE7D7B95-A2E5-94A9-B4B3-723BB2397F5C}"/>
              </a:ext>
            </a:extLst>
          </p:cNvPr>
          <p:cNvSpPr/>
          <p:nvPr/>
        </p:nvSpPr>
        <p:spPr>
          <a:xfrm>
            <a:off x="404282" y="3851205"/>
            <a:ext cx="1180443" cy="442664"/>
          </a:xfrm>
          <a:custGeom>
            <a:avLst/>
            <a:gdLst>
              <a:gd name="connsiteX0" fmla="*/ 0 w 746448"/>
              <a:gd name="connsiteY0" fmla="*/ 0 h 279917"/>
              <a:gd name="connsiteX1" fmla="*/ 746449 w 746448"/>
              <a:gd name="connsiteY1" fmla="*/ 0 h 279917"/>
              <a:gd name="connsiteX2" fmla="*/ 746449 w 746448"/>
              <a:gd name="connsiteY2" fmla="*/ 279918 h 279917"/>
              <a:gd name="connsiteX3" fmla="*/ 0 w 746448"/>
              <a:gd name="connsiteY3" fmla="*/ 279918 h 279917"/>
            </a:gdLst>
            <a:ahLst/>
            <a:cxnLst>
              <a:cxn ang="0">
                <a:pos x="connsiteX0" y="connsiteY0"/>
              </a:cxn>
              <a:cxn ang="0">
                <a:pos x="connsiteX1" y="connsiteY1"/>
              </a:cxn>
              <a:cxn ang="0">
                <a:pos x="connsiteX2" y="connsiteY2"/>
              </a:cxn>
              <a:cxn ang="0">
                <a:pos x="connsiteX3" y="connsiteY3"/>
              </a:cxn>
            </a:cxnLst>
            <a:rect l="l" t="t" r="r" b="b"/>
            <a:pathLst>
              <a:path w="746448" h="279917">
                <a:moveTo>
                  <a:pt x="0" y="0"/>
                </a:moveTo>
                <a:lnTo>
                  <a:pt x="746449" y="0"/>
                </a:lnTo>
                <a:lnTo>
                  <a:pt x="746449" y="279918"/>
                </a:lnTo>
                <a:lnTo>
                  <a:pt x="0" y="279918"/>
                </a:lnTo>
                <a:close/>
              </a:path>
            </a:pathLst>
          </a:custGeom>
          <a:noFill/>
          <a:ln w="9331" cap="flat">
            <a:noFill/>
            <a:prstDash val="solid"/>
            <a:miter/>
          </a:ln>
        </p:spPr>
        <p:txBody>
          <a:bodyPr rtlCol="0" anchor="ctr"/>
          <a:lstStyle/>
          <a:p>
            <a:endParaRPr lang="en-US" sz="3600"/>
          </a:p>
        </p:txBody>
      </p:sp>
      <p:sp>
        <p:nvSpPr>
          <p:cNvPr id="9" name="TextBox 8">
            <a:extLst>
              <a:ext uri="{FF2B5EF4-FFF2-40B4-BE49-F238E27FC236}">
                <a16:creationId xmlns:a16="http://schemas.microsoft.com/office/drawing/2014/main" id="{8C27C0BB-F5A0-F3B0-0DAF-0E3C25E26747}"/>
              </a:ext>
            </a:extLst>
          </p:cNvPr>
          <p:cNvSpPr txBox="1"/>
          <p:nvPr/>
        </p:nvSpPr>
        <p:spPr>
          <a:xfrm>
            <a:off x="427894" y="3889569"/>
            <a:ext cx="1637866" cy="646331"/>
          </a:xfrm>
          <a:prstGeom prst="rect">
            <a:avLst/>
          </a:prstGeom>
          <a:noFill/>
        </p:spPr>
        <p:txBody>
          <a:bodyPr wrap="square" rtlCol="0">
            <a:spAutoFit/>
          </a:bodyPr>
          <a:lstStyle/>
          <a:p>
            <a:pPr algn="l"/>
            <a:r>
              <a:rPr lang="en-US" spc="0" baseline="0" dirty="0">
                <a:ln/>
                <a:solidFill>
                  <a:srgbClr val="000000"/>
                </a:solidFill>
                <a:latin typeface="Helvetica"/>
                <a:sym typeface="Helvetica"/>
                <a:rtl val="0"/>
              </a:rPr>
              <a:t>Converted string input</a:t>
            </a:r>
          </a:p>
        </p:txBody>
      </p:sp>
      <p:sp>
        <p:nvSpPr>
          <p:cNvPr id="10" name="Freeform 9">
            <a:extLst>
              <a:ext uri="{FF2B5EF4-FFF2-40B4-BE49-F238E27FC236}">
                <a16:creationId xmlns:a16="http://schemas.microsoft.com/office/drawing/2014/main" id="{5153B05C-0375-FCC8-10C8-3A2C975CF9D5}"/>
              </a:ext>
            </a:extLst>
          </p:cNvPr>
          <p:cNvSpPr/>
          <p:nvPr/>
        </p:nvSpPr>
        <p:spPr>
          <a:xfrm>
            <a:off x="8106680" y="3600362"/>
            <a:ext cx="885332" cy="442664"/>
          </a:xfrm>
          <a:custGeom>
            <a:avLst/>
            <a:gdLst>
              <a:gd name="connsiteX0" fmla="*/ 0 w 559836"/>
              <a:gd name="connsiteY0" fmla="*/ 0 h 279917"/>
              <a:gd name="connsiteX1" fmla="*/ 559837 w 559836"/>
              <a:gd name="connsiteY1" fmla="*/ 0 h 279917"/>
              <a:gd name="connsiteX2" fmla="*/ 559837 w 559836"/>
              <a:gd name="connsiteY2" fmla="*/ 279918 h 279917"/>
              <a:gd name="connsiteX3" fmla="*/ 0 w 559836"/>
              <a:gd name="connsiteY3" fmla="*/ 279918 h 279917"/>
            </a:gdLst>
            <a:ahLst/>
            <a:cxnLst>
              <a:cxn ang="0">
                <a:pos x="connsiteX0" y="connsiteY0"/>
              </a:cxn>
              <a:cxn ang="0">
                <a:pos x="connsiteX1" y="connsiteY1"/>
              </a:cxn>
              <a:cxn ang="0">
                <a:pos x="connsiteX2" y="connsiteY2"/>
              </a:cxn>
              <a:cxn ang="0">
                <a:pos x="connsiteX3" y="connsiteY3"/>
              </a:cxn>
            </a:cxnLst>
            <a:rect l="l" t="t" r="r" b="b"/>
            <a:pathLst>
              <a:path w="559836" h="279917">
                <a:moveTo>
                  <a:pt x="0" y="0"/>
                </a:moveTo>
                <a:lnTo>
                  <a:pt x="559837" y="0"/>
                </a:lnTo>
                <a:lnTo>
                  <a:pt x="559837" y="279918"/>
                </a:lnTo>
                <a:lnTo>
                  <a:pt x="0" y="279918"/>
                </a:lnTo>
                <a:close/>
              </a:path>
            </a:pathLst>
          </a:custGeom>
          <a:noFill/>
          <a:ln w="9331" cap="flat">
            <a:noFill/>
            <a:prstDash val="solid"/>
            <a:miter/>
          </a:ln>
        </p:spPr>
        <p:txBody>
          <a:bodyPr rtlCol="0" anchor="ctr"/>
          <a:lstStyle/>
          <a:p>
            <a:endParaRPr lang="en-US" sz="3600"/>
          </a:p>
        </p:txBody>
      </p:sp>
      <p:sp>
        <p:nvSpPr>
          <p:cNvPr id="11" name="TextBox 10">
            <a:extLst>
              <a:ext uri="{FF2B5EF4-FFF2-40B4-BE49-F238E27FC236}">
                <a16:creationId xmlns:a16="http://schemas.microsoft.com/office/drawing/2014/main" id="{CCAFAE02-1EF4-8AF1-56EC-857DAF9AD783}"/>
              </a:ext>
            </a:extLst>
          </p:cNvPr>
          <p:cNvSpPr txBox="1"/>
          <p:nvPr/>
        </p:nvSpPr>
        <p:spPr>
          <a:xfrm>
            <a:off x="7886362" y="3600362"/>
            <a:ext cx="683200" cy="400110"/>
          </a:xfrm>
          <a:prstGeom prst="rect">
            <a:avLst/>
          </a:prstGeom>
          <a:noFill/>
        </p:spPr>
        <p:txBody>
          <a:bodyPr wrap="none" rtlCol="0">
            <a:spAutoFit/>
          </a:bodyPr>
          <a:lstStyle/>
          <a:p>
            <a:pPr algn="l"/>
            <a:r>
              <a:rPr lang="en-US" sz="2000" spc="0" baseline="0" dirty="0">
                <a:ln/>
                <a:solidFill>
                  <a:srgbClr val="000000"/>
                </a:solidFill>
                <a:latin typeface="Helvetica"/>
                <a:sym typeface="Helvetica"/>
                <a:rtl val="0"/>
              </a:rPr>
              <a:t>LLM</a:t>
            </a:r>
          </a:p>
        </p:txBody>
      </p:sp>
      <p:sp>
        <p:nvSpPr>
          <p:cNvPr id="12" name="Freeform 11">
            <a:extLst>
              <a:ext uri="{FF2B5EF4-FFF2-40B4-BE49-F238E27FC236}">
                <a16:creationId xmlns:a16="http://schemas.microsoft.com/office/drawing/2014/main" id="{B8EC9A5E-10B7-83D7-75C4-0F39576922A4}"/>
              </a:ext>
            </a:extLst>
          </p:cNvPr>
          <p:cNvSpPr/>
          <p:nvPr/>
        </p:nvSpPr>
        <p:spPr>
          <a:xfrm>
            <a:off x="8688935" y="2405166"/>
            <a:ext cx="3246220" cy="590220"/>
          </a:xfrm>
          <a:custGeom>
            <a:avLst/>
            <a:gdLst>
              <a:gd name="connsiteX0" fmla="*/ 0 w 2052734"/>
              <a:gd name="connsiteY0" fmla="*/ 0 h 373223"/>
              <a:gd name="connsiteX1" fmla="*/ 2052735 w 2052734"/>
              <a:gd name="connsiteY1" fmla="*/ 0 h 373223"/>
              <a:gd name="connsiteX2" fmla="*/ 2052735 w 2052734"/>
              <a:gd name="connsiteY2" fmla="*/ 373223 h 373223"/>
              <a:gd name="connsiteX3" fmla="*/ 0 w 2052734"/>
              <a:gd name="connsiteY3" fmla="*/ 373223 h 373223"/>
            </a:gdLst>
            <a:ahLst/>
            <a:cxnLst>
              <a:cxn ang="0">
                <a:pos x="connsiteX0" y="connsiteY0"/>
              </a:cxn>
              <a:cxn ang="0">
                <a:pos x="connsiteX1" y="connsiteY1"/>
              </a:cxn>
              <a:cxn ang="0">
                <a:pos x="connsiteX2" y="connsiteY2"/>
              </a:cxn>
              <a:cxn ang="0">
                <a:pos x="connsiteX3" y="connsiteY3"/>
              </a:cxn>
            </a:cxnLst>
            <a:rect l="l" t="t" r="r" b="b"/>
            <a:pathLst>
              <a:path w="2052734" h="373223">
                <a:moveTo>
                  <a:pt x="0" y="0"/>
                </a:moveTo>
                <a:lnTo>
                  <a:pt x="2052735" y="0"/>
                </a:lnTo>
                <a:lnTo>
                  <a:pt x="2052735" y="373223"/>
                </a:lnTo>
                <a:lnTo>
                  <a:pt x="0" y="373223"/>
                </a:lnTo>
                <a:close/>
              </a:path>
            </a:pathLst>
          </a:custGeom>
          <a:noFill/>
          <a:ln w="9331" cap="flat">
            <a:noFill/>
            <a:prstDash val="solid"/>
            <a:miter/>
          </a:ln>
        </p:spPr>
        <p:txBody>
          <a:bodyPr rtlCol="0" anchor="ctr"/>
          <a:lstStyle/>
          <a:p>
            <a:endParaRPr lang="en-US" sz="3600"/>
          </a:p>
        </p:txBody>
      </p:sp>
      <p:sp>
        <p:nvSpPr>
          <p:cNvPr id="14" name="Freeform 13">
            <a:extLst>
              <a:ext uri="{FF2B5EF4-FFF2-40B4-BE49-F238E27FC236}">
                <a16:creationId xmlns:a16="http://schemas.microsoft.com/office/drawing/2014/main" id="{2AD4E45D-132F-A9EC-37EB-E677410ECB3C}"/>
              </a:ext>
            </a:extLst>
          </p:cNvPr>
          <p:cNvSpPr/>
          <p:nvPr/>
        </p:nvSpPr>
        <p:spPr>
          <a:xfrm>
            <a:off x="9201837" y="3615118"/>
            <a:ext cx="1029642" cy="442664"/>
          </a:xfrm>
          <a:custGeom>
            <a:avLst/>
            <a:gdLst>
              <a:gd name="connsiteX0" fmla="*/ 424543 w 466530"/>
              <a:gd name="connsiteY0" fmla="*/ 0 h 279917"/>
              <a:gd name="connsiteX1" fmla="*/ 466531 w 466530"/>
              <a:gd name="connsiteY1" fmla="*/ 41988 h 279917"/>
              <a:gd name="connsiteX2" fmla="*/ 466531 w 466530"/>
              <a:gd name="connsiteY2" fmla="*/ 237930 h 279917"/>
              <a:gd name="connsiteX3" fmla="*/ 424543 w 466530"/>
              <a:gd name="connsiteY3" fmla="*/ 279918 h 279917"/>
              <a:gd name="connsiteX4" fmla="*/ 41988 w 466530"/>
              <a:gd name="connsiteY4" fmla="*/ 279918 h 279917"/>
              <a:gd name="connsiteX5" fmla="*/ 0 w 466530"/>
              <a:gd name="connsiteY5" fmla="*/ 237930 h 279917"/>
              <a:gd name="connsiteX6" fmla="*/ 0 w 466530"/>
              <a:gd name="connsiteY6" fmla="*/ 41988 h 279917"/>
              <a:gd name="connsiteX7" fmla="*/ 41988 w 466530"/>
              <a:gd name="connsiteY7" fmla="*/ 0 h 27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530" h="279917">
                <a:moveTo>
                  <a:pt x="424543" y="0"/>
                </a:moveTo>
                <a:cubicBezTo>
                  <a:pt x="447732" y="0"/>
                  <a:pt x="466531" y="18798"/>
                  <a:pt x="466531" y="41988"/>
                </a:cubicBezTo>
                <a:lnTo>
                  <a:pt x="466531" y="237930"/>
                </a:lnTo>
                <a:cubicBezTo>
                  <a:pt x="466531" y="261119"/>
                  <a:pt x="447732" y="279918"/>
                  <a:pt x="424543" y="279918"/>
                </a:cubicBezTo>
                <a:lnTo>
                  <a:pt x="41988" y="279918"/>
                </a:lnTo>
                <a:cubicBezTo>
                  <a:pt x="18798" y="279918"/>
                  <a:pt x="0" y="261119"/>
                  <a:pt x="0" y="237930"/>
                </a:cubicBezTo>
                <a:lnTo>
                  <a:pt x="0" y="41988"/>
                </a:lnTo>
                <a:cubicBezTo>
                  <a:pt x="0" y="18798"/>
                  <a:pt x="18798" y="0"/>
                  <a:pt x="41988" y="0"/>
                </a:cubicBezTo>
                <a:close/>
              </a:path>
            </a:pathLst>
          </a:custGeom>
          <a:solidFill>
            <a:srgbClr val="FFFFFF"/>
          </a:solidFill>
          <a:ln w="9331" cap="flat">
            <a:solidFill>
              <a:srgbClr val="000000"/>
            </a:solidFill>
            <a:prstDash val="solid"/>
            <a:miter/>
          </a:ln>
        </p:spPr>
        <p:txBody>
          <a:bodyPr rtlCol="0" anchor="ctr"/>
          <a:lstStyle/>
          <a:p>
            <a:endParaRPr lang="en-US" sz="3600"/>
          </a:p>
        </p:txBody>
      </p:sp>
      <p:sp>
        <p:nvSpPr>
          <p:cNvPr id="15" name="TextBox 14">
            <a:extLst>
              <a:ext uri="{FF2B5EF4-FFF2-40B4-BE49-F238E27FC236}">
                <a16:creationId xmlns:a16="http://schemas.microsoft.com/office/drawing/2014/main" id="{84A38413-C4E6-EC95-66CB-5B377C64004F}"/>
              </a:ext>
            </a:extLst>
          </p:cNvPr>
          <p:cNvSpPr txBox="1"/>
          <p:nvPr/>
        </p:nvSpPr>
        <p:spPr>
          <a:xfrm>
            <a:off x="9125016" y="3677948"/>
            <a:ext cx="1156086" cy="369332"/>
          </a:xfrm>
          <a:prstGeom prst="rect">
            <a:avLst/>
          </a:prstGeom>
          <a:noFill/>
        </p:spPr>
        <p:txBody>
          <a:bodyPr wrap="none" rtlCol="0">
            <a:spAutoFit/>
          </a:bodyPr>
          <a:lstStyle/>
          <a:p>
            <a:pPr algn="l"/>
            <a:r>
              <a:rPr lang="en-US" i="1" dirty="0">
                <a:ln/>
                <a:solidFill>
                  <a:srgbClr val="000000"/>
                </a:solidFill>
                <a:latin typeface="Helvetica"/>
                <a:sym typeface="Helvetica"/>
                <a:rtl val="0"/>
              </a:rPr>
              <a:t>“</a:t>
            </a:r>
            <a:r>
              <a:rPr lang="en-US" i="1" spc="0" baseline="0" dirty="0">
                <a:ln/>
                <a:solidFill>
                  <a:srgbClr val="000000"/>
                </a:solidFill>
                <a:latin typeface="Helvetica"/>
                <a:sym typeface="Helvetica"/>
                <a:rtl val="0"/>
              </a:rPr>
              <a:t>Positive"</a:t>
            </a:r>
          </a:p>
        </p:txBody>
      </p:sp>
      <p:sp>
        <p:nvSpPr>
          <p:cNvPr id="16" name="Freeform 15">
            <a:extLst>
              <a:ext uri="{FF2B5EF4-FFF2-40B4-BE49-F238E27FC236}">
                <a16:creationId xmlns:a16="http://schemas.microsoft.com/office/drawing/2014/main" id="{D05E0A37-EA1B-6608-024F-2B259E4E8F69}"/>
              </a:ext>
            </a:extLst>
          </p:cNvPr>
          <p:cNvSpPr/>
          <p:nvPr/>
        </p:nvSpPr>
        <p:spPr>
          <a:xfrm>
            <a:off x="10744800" y="3615118"/>
            <a:ext cx="885332" cy="442664"/>
          </a:xfrm>
          <a:custGeom>
            <a:avLst/>
            <a:gdLst>
              <a:gd name="connsiteX0" fmla="*/ 0 w 559836"/>
              <a:gd name="connsiteY0" fmla="*/ 0 h 279917"/>
              <a:gd name="connsiteX1" fmla="*/ 559837 w 559836"/>
              <a:gd name="connsiteY1" fmla="*/ 0 h 279917"/>
              <a:gd name="connsiteX2" fmla="*/ 559837 w 559836"/>
              <a:gd name="connsiteY2" fmla="*/ 279918 h 279917"/>
              <a:gd name="connsiteX3" fmla="*/ 0 w 559836"/>
              <a:gd name="connsiteY3" fmla="*/ 279918 h 279917"/>
            </a:gdLst>
            <a:ahLst/>
            <a:cxnLst>
              <a:cxn ang="0">
                <a:pos x="connsiteX0" y="connsiteY0"/>
              </a:cxn>
              <a:cxn ang="0">
                <a:pos x="connsiteX1" y="connsiteY1"/>
              </a:cxn>
              <a:cxn ang="0">
                <a:pos x="connsiteX2" y="connsiteY2"/>
              </a:cxn>
              <a:cxn ang="0">
                <a:pos x="connsiteX3" y="connsiteY3"/>
              </a:cxn>
            </a:cxnLst>
            <a:rect l="l" t="t" r="r" b="b"/>
            <a:pathLst>
              <a:path w="559836" h="279917">
                <a:moveTo>
                  <a:pt x="0" y="0"/>
                </a:moveTo>
                <a:lnTo>
                  <a:pt x="559837" y="0"/>
                </a:lnTo>
                <a:lnTo>
                  <a:pt x="559837" y="279918"/>
                </a:lnTo>
                <a:lnTo>
                  <a:pt x="0" y="279918"/>
                </a:lnTo>
                <a:close/>
              </a:path>
            </a:pathLst>
          </a:custGeom>
          <a:solidFill>
            <a:srgbClr val="F5F5F5"/>
          </a:solidFill>
          <a:ln w="9331" cap="flat">
            <a:solidFill>
              <a:srgbClr val="666666"/>
            </a:solidFill>
            <a:prstDash val="solid"/>
            <a:miter/>
          </a:ln>
        </p:spPr>
        <p:txBody>
          <a:bodyPr rtlCol="0" anchor="ctr"/>
          <a:lstStyle/>
          <a:p>
            <a:endParaRPr lang="en-US" sz="3600"/>
          </a:p>
        </p:txBody>
      </p:sp>
      <p:sp>
        <p:nvSpPr>
          <p:cNvPr id="17" name="TextBox 16">
            <a:extLst>
              <a:ext uri="{FF2B5EF4-FFF2-40B4-BE49-F238E27FC236}">
                <a16:creationId xmlns:a16="http://schemas.microsoft.com/office/drawing/2014/main" id="{340DC9C7-3029-BD3C-93FE-CB63DF25A208}"/>
              </a:ext>
            </a:extLst>
          </p:cNvPr>
          <p:cNvSpPr txBox="1"/>
          <p:nvPr/>
        </p:nvSpPr>
        <p:spPr>
          <a:xfrm>
            <a:off x="10851629" y="3653481"/>
            <a:ext cx="582211" cy="369333"/>
          </a:xfrm>
          <a:prstGeom prst="rect">
            <a:avLst/>
          </a:prstGeom>
          <a:noFill/>
        </p:spPr>
        <p:txBody>
          <a:bodyPr wrap="none" rtlCol="0">
            <a:spAutoFit/>
          </a:bodyPr>
          <a:lstStyle/>
          <a:p>
            <a:pPr algn="l"/>
            <a:r>
              <a:rPr lang="en-US" spc="0" baseline="0">
                <a:ln/>
                <a:solidFill>
                  <a:srgbClr val="333333"/>
                </a:solidFill>
                <a:latin typeface="Helvetica"/>
                <a:sym typeface="Helvetica"/>
                <a:rtl val="0"/>
              </a:rPr>
              <a:t>&gt;=5</a:t>
            </a:r>
          </a:p>
        </p:txBody>
      </p:sp>
      <p:sp>
        <p:nvSpPr>
          <p:cNvPr id="18" name="Freeform 17">
            <a:extLst>
              <a:ext uri="{FF2B5EF4-FFF2-40B4-BE49-F238E27FC236}">
                <a16:creationId xmlns:a16="http://schemas.microsoft.com/office/drawing/2014/main" id="{28AFEB38-B87E-B412-93BC-4BEE631FD8E0}"/>
              </a:ext>
            </a:extLst>
          </p:cNvPr>
          <p:cNvSpPr/>
          <p:nvPr/>
        </p:nvSpPr>
        <p:spPr>
          <a:xfrm>
            <a:off x="9272369" y="3069163"/>
            <a:ext cx="959110" cy="442664"/>
          </a:xfrm>
          <a:custGeom>
            <a:avLst/>
            <a:gdLst>
              <a:gd name="connsiteX0" fmla="*/ 0 w 606489"/>
              <a:gd name="connsiteY0" fmla="*/ 0 h 279917"/>
              <a:gd name="connsiteX1" fmla="*/ 606490 w 606489"/>
              <a:gd name="connsiteY1" fmla="*/ 0 h 279917"/>
              <a:gd name="connsiteX2" fmla="*/ 606490 w 606489"/>
              <a:gd name="connsiteY2" fmla="*/ 279918 h 279917"/>
              <a:gd name="connsiteX3" fmla="*/ 0 w 606489"/>
              <a:gd name="connsiteY3" fmla="*/ 279918 h 279917"/>
            </a:gdLst>
            <a:ahLst/>
            <a:cxnLst>
              <a:cxn ang="0">
                <a:pos x="connsiteX0" y="connsiteY0"/>
              </a:cxn>
              <a:cxn ang="0">
                <a:pos x="connsiteX1" y="connsiteY1"/>
              </a:cxn>
              <a:cxn ang="0">
                <a:pos x="connsiteX2" y="connsiteY2"/>
              </a:cxn>
              <a:cxn ang="0">
                <a:pos x="connsiteX3" y="connsiteY3"/>
              </a:cxn>
            </a:cxnLst>
            <a:rect l="l" t="t" r="r" b="b"/>
            <a:pathLst>
              <a:path w="606489" h="279917">
                <a:moveTo>
                  <a:pt x="0" y="0"/>
                </a:moveTo>
                <a:lnTo>
                  <a:pt x="606490" y="0"/>
                </a:lnTo>
                <a:lnTo>
                  <a:pt x="606490" y="279918"/>
                </a:lnTo>
                <a:lnTo>
                  <a:pt x="0" y="279918"/>
                </a:lnTo>
                <a:close/>
              </a:path>
            </a:pathLst>
          </a:custGeom>
          <a:noFill/>
          <a:ln w="9331" cap="flat">
            <a:noFill/>
            <a:prstDash val="solid"/>
            <a:miter/>
          </a:ln>
        </p:spPr>
        <p:txBody>
          <a:bodyPr rtlCol="0" anchor="ctr"/>
          <a:lstStyle/>
          <a:p>
            <a:endParaRPr lang="en-US" sz="3600"/>
          </a:p>
        </p:txBody>
      </p:sp>
      <p:sp>
        <p:nvSpPr>
          <p:cNvPr id="19" name="TextBox 18">
            <a:extLst>
              <a:ext uri="{FF2B5EF4-FFF2-40B4-BE49-F238E27FC236}">
                <a16:creationId xmlns:a16="http://schemas.microsoft.com/office/drawing/2014/main" id="{C026CA98-B102-472C-D440-4DAA194E2E28}"/>
              </a:ext>
            </a:extLst>
          </p:cNvPr>
          <p:cNvSpPr txBox="1"/>
          <p:nvPr/>
        </p:nvSpPr>
        <p:spPr>
          <a:xfrm>
            <a:off x="9149898" y="3107527"/>
            <a:ext cx="1210588" cy="369333"/>
          </a:xfrm>
          <a:prstGeom prst="rect">
            <a:avLst/>
          </a:prstGeom>
          <a:noFill/>
        </p:spPr>
        <p:txBody>
          <a:bodyPr wrap="none" rtlCol="0">
            <a:spAutoFit/>
          </a:bodyPr>
          <a:lstStyle/>
          <a:p>
            <a:pPr algn="l"/>
            <a:r>
              <a:rPr lang="en-US" spc="0" baseline="0" dirty="0">
                <a:ln/>
                <a:solidFill>
                  <a:srgbClr val="000000"/>
                </a:solidFill>
                <a:latin typeface="Helvetica"/>
                <a:sym typeface="Helvetica"/>
                <a:rtl val="0"/>
              </a:rPr>
              <a:t>Prediction</a:t>
            </a:r>
          </a:p>
        </p:txBody>
      </p:sp>
      <p:sp>
        <p:nvSpPr>
          <p:cNvPr id="20" name="Freeform 19">
            <a:extLst>
              <a:ext uri="{FF2B5EF4-FFF2-40B4-BE49-F238E27FC236}">
                <a16:creationId xmlns:a16="http://schemas.microsoft.com/office/drawing/2014/main" id="{5FC12467-C875-90E2-D87E-9486620089D3}"/>
              </a:ext>
            </a:extLst>
          </p:cNvPr>
          <p:cNvSpPr/>
          <p:nvPr/>
        </p:nvSpPr>
        <p:spPr>
          <a:xfrm>
            <a:off x="10592401" y="3083918"/>
            <a:ext cx="885332" cy="442664"/>
          </a:xfrm>
          <a:custGeom>
            <a:avLst/>
            <a:gdLst>
              <a:gd name="connsiteX0" fmla="*/ 0 w 559836"/>
              <a:gd name="connsiteY0" fmla="*/ 0 h 279917"/>
              <a:gd name="connsiteX1" fmla="*/ 559837 w 559836"/>
              <a:gd name="connsiteY1" fmla="*/ 0 h 279917"/>
              <a:gd name="connsiteX2" fmla="*/ 559837 w 559836"/>
              <a:gd name="connsiteY2" fmla="*/ 279918 h 279917"/>
              <a:gd name="connsiteX3" fmla="*/ 0 w 559836"/>
              <a:gd name="connsiteY3" fmla="*/ 279918 h 279917"/>
            </a:gdLst>
            <a:ahLst/>
            <a:cxnLst>
              <a:cxn ang="0">
                <a:pos x="connsiteX0" y="connsiteY0"/>
              </a:cxn>
              <a:cxn ang="0">
                <a:pos x="connsiteX1" y="connsiteY1"/>
              </a:cxn>
              <a:cxn ang="0">
                <a:pos x="connsiteX2" y="connsiteY2"/>
              </a:cxn>
              <a:cxn ang="0">
                <a:pos x="connsiteX3" y="connsiteY3"/>
              </a:cxn>
            </a:cxnLst>
            <a:rect l="l" t="t" r="r" b="b"/>
            <a:pathLst>
              <a:path w="559836" h="279917">
                <a:moveTo>
                  <a:pt x="0" y="0"/>
                </a:moveTo>
                <a:lnTo>
                  <a:pt x="559837" y="0"/>
                </a:lnTo>
                <a:lnTo>
                  <a:pt x="559837" y="279918"/>
                </a:lnTo>
                <a:lnTo>
                  <a:pt x="0" y="279918"/>
                </a:lnTo>
                <a:close/>
              </a:path>
            </a:pathLst>
          </a:custGeom>
          <a:noFill/>
          <a:ln w="9331" cap="flat">
            <a:noFill/>
            <a:prstDash val="solid"/>
            <a:miter/>
          </a:ln>
        </p:spPr>
        <p:txBody>
          <a:bodyPr rtlCol="0" anchor="ctr"/>
          <a:lstStyle/>
          <a:p>
            <a:endParaRPr lang="en-US" sz="3600"/>
          </a:p>
        </p:txBody>
      </p:sp>
      <p:sp>
        <p:nvSpPr>
          <p:cNvPr id="21" name="TextBox 20">
            <a:extLst>
              <a:ext uri="{FF2B5EF4-FFF2-40B4-BE49-F238E27FC236}">
                <a16:creationId xmlns:a16="http://schemas.microsoft.com/office/drawing/2014/main" id="{F7FBB833-373D-36F7-A367-B96FBA78B2F3}"/>
              </a:ext>
            </a:extLst>
          </p:cNvPr>
          <p:cNvSpPr txBox="1"/>
          <p:nvPr/>
        </p:nvSpPr>
        <p:spPr>
          <a:xfrm>
            <a:off x="10777851" y="3122283"/>
            <a:ext cx="748922" cy="369333"/>
          </a:xfrm>
          <a:prstGeom prst="rect">
            <a:avLst/>
          </a:prstGeom>
          <a:noFill/>
        </p:spPr>
        <p:txBody>
          <a:bodyPr wrap="none" rtlCol="0">
            <a:spAutoFit/>
          </a:bodyPr>
          <a:lstStyle/>
          <a:p>
            <a:pPr algn="l"/>
            <a:r>
              <a:rPr lang="en-US" spc="0" baseline="0">
                <a:ln/>
                <a:solidFill>
                  <a:srgbClr val="000000"/>
                </a:solidFill>
                <a:latin typeface="Helvetica"/>
                <a:sym typeface="Helvetica"/>
                <a:rtl val="0"/>
              </a:rPr>
              <a:t>Label</a:t>
            </a:r>
          </a:p>
        </p:txBody>
      </p:sp>
      <p:sp>
        <p:nvSpPr>
          <p:cNvPr id="22" name="Freeform 21">
            <a:extLst>
              <a:ext uri="{FF2B5EF4-FFF2-40B4-BE49-F238E27FC236}">
                <a16:creationId xmlns:a16="http://schemas.microsoft.com/office/drawing/2014/main" id="{2D39B50F-B04C-CF79-2C9C-870B609907D5}"/>
              </a:ext>
            </a:extLst>
          </p:cNvPr>
          <p:cNvSpPr/>
          <p:nvPr/>
        </p:nvSpPr>
        <p:spPr>
          <a:xfrm>
            <a:off x="10389338" y="3836449"/>
            <a:ext cx="261468" cy="14755"/>
          </a:xfrm>
          <a:custGeom>
            <a:avLst/>
            <a:gdLst>
              <a:gd name="connsiteX0" fmla="*/ 0 w 165338"/>
              <a:gd name="connsiteY0" fmla="*/ 0 h 9330"/>
              <a:gd name="connsiteX1" fmla="*/ 165339 w 165338"/>
              <a:gd name="connsiteY1" fmla="*/ 0 h 9330"/>
            </a:gdLst>
            <a:ahLst/>
            <a:cxnLst>
              <a:cxn ang="0">
                <a:pos x="connsiteX0" y="connsiteY0"/>
              </a:cxn>
              <a:cxn ang="0">
                <a:pos x="connsiteX1" y="connsiteY1"/>
              </a:cxn>
            </a:cxnLst>
            <a:rect l="l" t="t" r="r" b="b"/>
            <a:pathLst>
              <a:path w="165338" h="9330">
                <a:moveTo>
                  <a:pt x="0" y="0"/>
                </a:moveTo>
                <a:lnTo>
                  <a:pt x="165339" y="0"/>
                </a:lnTo>
              </a:path>
            </a:pathLst>
          </a:custGeom>
          <a:noFill/>
          <a:ln w="9331" cap="flat">
            <a:solidFill>
              <a:srgbClr val="000000"/>
            </a:solidFill>
            <a:prstDash val="solid"/>
            <a:miter/>
          </a:ln>
        </p:spPr>
        <p:txBody>
          <a:bodyPr rtlCol="0" anchor="ctr"/>
          <a:lstStyle/>
          <a:p>
            <a:endParaRPr lang="en-US" sz="3600"/>
          </a:p>
        </p:txBody>
      </p:sp>
      <p:sp>
        <p:nvSpPr>
          <p:cNvPr id="23" name="Freeform 22">
            <a:extLst>
              <a:ext uri="{FF2B5EF4-FFF2-40B4-BE49-F238E27FC236}">
                <a16:creationId xmlns:a16="http://schemas.microsoft.com/office/drawing/2014/main" id="{EAD7BF45-BA73-B3D6-3C23-4C0C87F55CD2}"/>
              </a:ext>
            </a:extLst>
          </p:cNvPr>
          <p:cNvSpPr/>
          <p:nvPr/>
        </p:nvSpPr>
        <p:spPr>
          <a:xfrm>
            <a:off x="10311871" y="3784805"/>
            <a:ext cx="103288" cy="103288"/>
          </a:xfrm>
          <a:custGeom>
            <a:avLst/>
            <a:gdLst>
              <a:gd name="connsiteX0" fmla="*/ 0 w 65314"/>
              <a:gd name="connsiteY0" fmla="*/ 32657 h 65314"/>
              <a:gd name="connsiteX1" fmla="*/ 65314 w 65314"/>
              <a:gd name="connsiteY1" fmla="*/ 0 h 65314"/>
              <a:gd name="connsiteX2" fmla="*/ 48986 w 65314"/>
              <a:gd name="connsiteY2" fmla="*/ 32657 h 65314"/>
              <a:gd name="connsiteX3" fmla="*/ 65314 w 65314"/>
              <a:gd name="connsiteY3" fmla="*/ 65314 h 65314"/>
            </a:gdLst>
            <a:ahLst/>
            <a:cxnLst>
              <a:cxn ang="0">
                <a:pos x="connsiteX0" y="connsiteY0"/>
              </a:cxn>
              <a:cxn ang="0">
                <a:pos x="connsiteX1" y="connsiteY1"/>
              </a:cxn>
              <a:cxn ang="0">
                <a:pos x="connsiteX2" y="connsiteY2"/>
              </a:cxn>
              <a:cxn ang="0">
                <a:pos x="connsiteX3" y="connsiteY3"/>
              </a:cxn>
            </a:cxnLst>
            <a:rect l="l" t="t" r="r" b="b"/>
            <a:pathLst>
              <a:path w="65314" h="65314">
                <a:moveTo>
                  <a:pt x="0" y="32657"/>
                </a:moveTo>
                <a:lnTo>
                  <a:pt x="65314" y="0"/>
                </a:lnTo>
                <a:lnTo>
                  <a:pt x="48986" y="32657"/>
                </a:lnTo>
                <a:lnTo>
                  <a:pt x="65314" y="65314"/>
                </a:lnTo>
                <a:close/>
              </a:path>
            </a:pathLst>
          </a:custGeom>
          <a:solidFill>
            <a:srgbClr val="000000"/>
          </a:solidFill>
          <a:ln w="9331" cap="flat">
            <a:solidFill>
              <a:srgbClr val="000000"/>
            </a:solidFill>
            <a:prstDash val="solid"/>
            <a:miter/>
          </a:ln>
        </p:spPr>
        <p:txBody>
          <a:bodyPr rtlCol="0" anchor="ctr"/>
          <a:lstStyle/>
          <a:p>
            <a:endParaRPr lang="en-US" sz="3600"/>
          </a:p>
        </p:txBody>
      </p:sp>
      <p:sp>
        <p:nvSpPr>
          <p:cNvPr id="24" name="Freeform 23">
            <a:extLst>
              <a:ext uri="{FF2B5EF4-FFF2-40B4-BE49-F238E27FC236}">
                <a16:creationId xmlns:a16="http://schemas.microsoft.com/office/drawing/2014/main" id="{8116253E-1A6A-C8C1-AF1E-D513B97E1B8D}"/>
              </a:ext>
            </a:extLst>
          </p:cNvPr>
          <p:cNvSpPr/>
          <p:nvPr/>
        </p:nvSpPr>
        <p:spPr>
          <a:xfrm>
            <a:off x="10624984" y="3784805"/>
            <a:ext cx="103288" cy="103288"/>
          </a:xfrm>
          <a:custGeom>
            <a:avLst/>
            <a:gdLst>
              <a:gd name="connsiteX0" fmla="*/ 65314 w 65314"/>
              <a:gd name="connsiteY0" fmla="*/ 32657 h 65314"/>
              <a:gd name="connsiteX1" fmla="*/ 0 w 65314"/>
              <a:gd name="connsiteY1" fmla="*/ 65314 h 65314"/>
              <a:gd name="connsiteX2" fmla="*/ 16329 w 65314"/>
              <a:gd name="connsiteY2" fmla="*/ 32657 h 65314"/>
              <a:gd name="connsiteX3" fmla="*/ 0 w 65314"/>
              <a:gd name="connsiteY3" fmla="*/ 0 h 65314"/>
            </a:gdLst>
            <a:ahLst/>
            <a:cxnLst>
              <a:cxn ang="0">
                <a:pos x="connsiteX0" y="connsiteY0"/>
              </a:cxn>
              <a:cxn ang="0">
                <a:pos x="connsiteX1" y="connsiteY1"/>
              </a:cxn>
              <a:cxn ang="0">
                <a:pos x="connsiteX2" y="connsiteY2"/>
              </a:cxn>
              <a:cxn ang="0">
                <a:pos x="connsiteX3" y="connsiteY3"/>
              </a:cxn>
            </a:cxnLst>
            <a:rect l="l" t="t" r="r" b="b"/>
            <a:pathLst>
              <a:path w="65314" h="65314">
                <a:moveTo>
                  <a:pt x="65314" y="32657"/>
                </a:moveTo>
                <a:lnTo>
                  <a:pt x="0" y="65314"/>
                </a:lnTo>
                <a:lnTo>
                  <a:pt x="16329" y="32657"/>
                </a:lnTo>
                <a:lnTo>
                  <a:pt x="0" y="0"/>
                </a:lnTo>
                <a:close/>
              </a:path>
            </a:pathLst>
          </a:custGeom>
          <a:solidFill>
            <a:srgbClr val="000000"/>
          </a:solidFill>
          <a:ln w="9331" cap="flat">
            <a:solidFill>
              <a:srgbClr val="000000"/>
            </a:solidFill>
            <a:prstDash val="solid"/>
            <a:miter/>
          </a:ln>
        </p:spPr>
        <p:txBody>
          <a:bodyPr rtlCol="0" anchor="ctr"/>
          <a:lstStyle/>
          <a:p>
            <a:endParaRPr lang="en-US" sz="3600"/>
          </a:p>
        </p:txBody>
      </p:sp>
      <p:sp>
        <p:nvSpPr>
          <p:cNvPr id="25" name="Freeform 24">
            <a:extLst>
              <a:ext uri="{FF2B5EF4-FFF2-40B4-BE49-F238E27FC236}">
                <a16:creationId xmlns:a16="http://schemas.microsoft.com/office/drawing/2014/main" id="{9719C22C-00BA-657B-5570-265E90592652}"/>
              </a:ext>
            </a:extLst>
          </p:cNvPr>
          <p:cNvSpPr/>
          <p:nvPr/>
        </p:nvSpPr>
        <p:spPr>
          <a:xfrm>
            <a:off x="8651033" y="3830252"/>
            <a:ext cx="402236" cy="5016"/>
          </a:xfrm>
          <a:custGeom>
            <a:avLst/>
            <a:gdLst>
              <a:gd name="connsiteX0" fmla="*/ 0 w 254352"/>
              <a:gd name="connsiteY0" fmla="*/ 3173 h 3172"/>
              <a:gd name="connsiteX1" fmla="*/ 254353 w 254352"/>
              <a:gd name="connsiteY1" fmla="*/ 0 h 3172"/>
            </a:gdLst>
            <a:ahLst/>
            <a:cxnLst>
              <a:cxn ang="0">
                <a:pos x="connsiteX0" y="connsiteY0"/>
              </a:cxn>
              <a:cxn ang="0">
                <a:pos x="connsiteX1" y="connsiteY1"/>
              </a:cxn>
            </a:cxnLst>
            <a:rect l="l" t="t" r="r" b="b"/>
            <a:pathLst>
              <a:path w="254352" h="3172">
                <a:moveTo>
                  <a:pt x="0" y="3173"/>
                </a:moveTo>
                <a:lnTo>
                  <a:pt x="254353" y="0"/>
                </a:lnTo>
              </a:path>
            </a:pathLst>
          </a:custGeom>
          <a:noFill/>
          <a:ln w="9331" cap="flat">
            <a:solidFill>
              <a:srgbClr val="000000"/>
            </a:solidFill>
            <a:prstDash val="solid"/>
            <a:miter/>
          </a:ln>
        </p:spPr>
        <p:txBody>
          <a:bodyPr rtlCol="0" anchor="ctr"/>
          <a:lstStyle/>
          <a:p>
            <a:endParaRPr lang="en-US" sz="3600"/>
          </a:p>
        </p:txBody>
      </p:sp>
      <p:sp>
        <p:nvSpPr>
          <p:cNvPr id="26" name="Freeform 25">
            <a:extLst>
              <a:ext uri="{FF2B5EF4-FFF2-40B4-BE49-F238E27FC236}">
                <a16:creationId xmlns:a16="http://schemas.microsoft.com/office/drawing/2014/main" id="{A0DE3988-56B0-3AE6-B8B0-0811CCB095BC}"/>
              </a:ext>
            </a:extLst>
          </p:cNvPr>
          <p:cNvSpPr/>
          <p:nvPr/>
        </p:nvSpPr>
        <p:spPr>
          <a:xfrm>
            <a:off x="8573566" y="3783329"/>
            <a:ext cx="103878" cy="103288"/>
          </a:xfrm>
          <a:custGeom>
            <a:avLst/>
            <a:gdLst>
              <a:gd name="connsiteX0" fmla="*/ 0 w 65687"/>
              <a:gd name="connsiteY0" fmla="*/ 33497 h 65314"/>
              <a:gd name="connsiteX1" fmla="*/ 64848 w 65687"/>
              <a:gd name="connsiteY1" fmla="*/ 0 h 65314"/>
              <a:gd name="connsiteX2" fmla="*/ 48986 w 65687"/>
              <a:gd name="connsiteY2" fmla="*/ 32844 h 65314"/>
              <a:gd name="connsiteX3" fmla="*/ 65687 w 65687"/>
              <a:gd name="connsiteY3" fmla="*/ 65314 h 65314"/>
            </a:gdLst>
            <a:ahLst/>
            <a:cxnLst>
              <a:cxn ang="0">
                <a:pos x="connsiteX0" y="connsiteY0"/>
              </a:cxn>
              <a:cxn ang="0">
                <a:pos x="connsiteX1" y="connsiteY1"/>
              </a:cxn>
              <a:cxn ang="0">
                <a:pos x="connsiteX2" y="connsiteY2"/>
              </a:cxn>
              <a:cxn ang="0">
                <a:pos x="connsiteX3" y="connsiteY3"/>
              </a:cxn>
            </a:cxnLst>
            <a:rect l="l" t="t" r="r" b="b"/>
            <a:pathLst>
              <a:path w="65687" h="65314">
                <a:moveTo>
                  <a:pt x="0" y="33497"/>
                </a:moveTo>
                <a:lnTo>
                  <a:pt x="64848" y="0"/>
                </a:lnTo>
                <a:lnTo>
                  <a:pt x="48986" y="32844"/>
                </a:lnTo>
                <a:lnTo>
                  <a:pt x="65687" y="65314"/>
                </a:lnTo>
                <a:close/>
              </a:path>
            </a:pathLst>
          </a:custGeom>
          <a:solidFill>
            <a:srgbClr val="000000"/>
          </a:solidFill>
          <a:ln w="9331" cap="flat">
            <a:solidFill>
              <a:srgbClr val="000000"/>
            </a:solidFill>
            <a:prstDash val="solid"/>
            <a:miter/>
          </a:ln>
        </p:spPr>
        <p:txBody>
          <a:bodyPr rtlCol="0" anchor="ctr"/>
          <a:lstStyle/>
          <a:p>
            <a:endParaRPr lang="en-US" sz="3600"/>
          </a:p>
        </p:txBody>
      </p:sp>
      <p:sp>
        <p:nvSpPr>
          <p:cNvPr id="27" name="Freeform 26">
            <a:extLst>
              <a:ext uri="{FF2B5EF4-FFF2-40B4-BE49-F238E27FC236}">
                <a16:creationId xmlns:a16="http://schemas.microsoft.com/office/drawing/2014/main" id="{862D0419-AE83-CB46-E73E-D019DE9A6262}"/>
              </a:ext>
            </a:extLst>
          </p:cNvPr>
          <p:cNvSpPr/>
          <p:nvPr/>
        </p:nvSpPr>
        <p:spPr>
          <a:xfrm>
            <a:off x="9026858" y="3778903"/>
            <a:ext cx="103878" cy="103288"/>
          </a:xfrm>
          <a:custGeom>
            <a:avLst/>
            <a:gdLst>
              <a:gd name="connsiteX0" fmla="*/ 65687 w 65687"/>
              <a:gd name="connsiteY0" fmla="*/ 31817 h 65314"/>
              <a:gd name="connsiteX1" fmla="*/ 839 w 65687"/>
              <a:gd name="connsiteY1" fmla="*/ 65314 h 65314"/>
              <a:gd name="connsiteX2" fmla="*/ 16702 w 65687"/>
              <a:gd name="connsiteY2" fmla="*/ 32470 h 65314"/>
              <a:gd name="connsiteX3" fmla="*/ 0 w 65687"/>
              <a:gd name="connsiteY3" fmla="*/ 0 h 65314"/>
            </a:gdLst>
            <a:ahLst/>
            <a:cxnLst>
              <a:cxn ang="0">
                <a:pos x="connsiteX0" y="connsiteY0"/>
              </a:cxn>
              <a:cxn ang="0">
                <a:pos x="connsiteX1" y="connsiteY1"/>
              </a:cxn>
              <a:cxn ang="0">
                <a:pos x="connsiteX2" y="connsiteY2"/>
              </a:cxn>
              <a:cxn ang="0">
                <a:pos x="connsiteX3" y="connsiteY3"/>
              </a:cxn>
            </a:cxnLst>
            <a:rect l="l" t="t" r="r" b="b"/>
            <a:pathLst>
              <a:path w="65687" h="65314">
                <a:moveTo>
                  <a:pt x="65687" y="31817"/>
                </a:moveTo>
                <a:lnTo>
                  <a:pt x="839" y="65314"/>
                </a:lnTo>
                <a:lnTo>
                  <a:pt x="16702" y="32470"/>
                </a:lnTo>
                <a:lnTo>
                  <a:pt x="0" y="0"/>
                </a:lnTo>
                <a:close/>
              </a:path>
            </a:pathLst>
          </a:custGeom>
          <a:solidFill>
            <a:srgbClr val="000000"/>
          </a:solidFill>
          <a:ln w="9331" cap="flat">
            <a:solidFill>
              <a:srgbClr val="000000"/>
            </a:solidFill>
            <a:prstDash val="solid"/>
            <a:miter/>
          </a:ln>
        </p:spPr>
        <p:txBody>
          <a:bodyPr rtlCol="0" anchor="ctr"/>
          <a:lstStyle/>
          <a:p>
            <a:endParaRPr lang="en-US" sz="3600"/>
          </a:p>
        </p:txBody>
      </p:sp>
      <p:sp>
        <p:nvSpPr>
          <p:cNvPr id="28" name="Freeform 27">
            <a:extLst>
              <a:ext uri="{FF2B5EF4-FFF2-40B4-BE49-F238E27FC236}">
                <a16:creationId xmlns:a16="http://schemas.microsoft.com/office/drawing/2014/main" id="{0E82E875-D3A2-9C4F-A664-38CFF12EDE67}"/>
              </a:ext>
            </a:extLst>
          </p:cNvPr>
          <p:cNvSpPr/>
          <p:nvPr/>
        </p:nvSpPr>
        <p:spPr>
          <a:xfrm>
            <a:off x="1755420" y="2806260"/>
            <a:ext cx="5474310" cy="683474"/>
          </a:xfrm>
          <a:custGeom>
            <a:avLst/>
            <a:gdLst>
              <a:gd name="connsiteX0" fmla="*/ 3396809 w 3461657"/>
              <a:gd name="connsiteY0" fmla="*/ 0 h 432192"/>
              <a:gd name="connsiteX1" fmla="*/ 3461657 w 3461657"/>
              <a:gd name="connsiteY1" fmla="*/ 64848 h 432192"/>
              <a:gd name="connsiteX2" fmla="*/ 3461657 w 3461657"/>
              <a:gd name="connsiteY2" fmla="*/ 367345 h 432192"/>
              <a:gd name="connsiteX3" fmla="*/ 3396809 w 3461657"/>
              <a:gd name="connsiteY3" fmla="*/ 432193 h 432192"/>
              <a:gd name="connsiteX4" fmla="*/ 64848 w 3461657"/>
              <a:gd name="connsiteY4" fmla="*/ 432193 h 432192"/>
              <a:gd name="connsiteX5" fmla="*/ 0 w 3461657"/>
              <a:gd name="connsiteY5" fmla="*/ 367345 h 432192"/>
              <a:gd name="connsiteX6" fmla="*/ 0 w 3461657"/>
              <a:gd name="connsiteY6" fmla="*/ 64848 h 432192"/>
              <a:gd name="connsiteX7" fmla="*/ 64848 w 3461657"/>
              <a:gd name="connsiteY7" fmla="*/ 0 h 43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1657" h="432192">
                <a:moveTo>
                  <a:pt x="3396809" y="0"/>
                </a:moveTo>
                <a:cubicBezTo>
                  <a:pt x="3432624" y="0"/>
                  <a:pt x="3461657" y="29033"/>
                  <a:pt x="3461657" y="64848"/>
                </a:cubicBezTo>
                <a:lnTo>
                  <a:pt x="3461657" y="367345"/>
                </a:lnTo>
                <a:cubicBezTo>
                  <a:pt x="3461657" y="403159"/>
                  <a:pt x="3432624" y="432193"/>
                  <a:pt x="3396809" y="432193"/>
                </a:cubicBezTo>
                <a:lnTo>
                  <a:pt x="64848" y="432193"/>
                </a:lnTo>
                <a:cubicBezTo>
                  <a:pt x="29033" y="432193"/>
                  <a:pt x="0" y="403159"/>
                  <a:pt x="0" y="367345"/>
                </a:cubicBezTo>
                <a:lnTo>
                  <a:pt x="0" y="64848"/>
                </a:lnTo>
                <a:cubicBezTo>
                  <a:pt x="0" y="29033"/>
                  <a:pt x="29033" y="0"/>
                  <a:pt x="64848" y="0"/>
                </a:cubicBezTo>
                <a:close/>
              </a:path>
            </a:pathLst>
          </a:custGeom>
          <a:solidFill>
            <a:srgbClr val="FFFFFF"/>
          </a:solidFill>
          <a:ln w="9331" cap="flat">
            <a:solidFill>
              <a:srgbClr val="000000"/>
            </a:solidFill>
            <a:prstDash val="solid"/>
            <a:miter/>
          </a:ln>
        </p:spPr>
        <p:txBody>
          <a:bodyPr rtlCol="0" anchor="ctr"/>
          <a:lstStyle/>
          <a:p>
            <a:endParaRPr lang="en-US" sz="3600"/>
          </a:p>
        </p:txBody>
      </p:sp>
      <p:sp>
        <p:nvSpPr>
          <p:cNvPr id="29" name="TextBox 28">
            <a:extLst>
              <a:ext uri="{FF2B5EF4-FFF2-40B4-BE49-F238E27FC236}">
                <a16:creationId xmlns:a16="http://schemas.microsoft.com/office/drawing/2014/main" id="{C211C208-AEDD-ACC6-DAF1-1E4CD25EA96C}"/>
              </a:ext>
            </a:extLst>
          </p:cNvPr>
          <p:cNvSpPr txBox="1"/>
          <p:nvPr/>
        </p:nvSpPr>
        <p:spPr>
          <a:xfrm>
            <a:off x="1838522" y="2904630"/>
            <a:ext cx="5232319" cy="523220"/>
          </a:xfrm>
          <a:prstGeom prst="rect">
            <a:avLst/>
          </a:prstGeom>
          <a:noFill/>
        </p:spPr>
        <p:txBody>
          <a:bodyPr wrap="square" rtlCol="0">
            <a:spAutoFit/>
          </a:bodyPr>
          <a:lstStyle/>
          <a:p>
            <a:pPr algn="l"/>
            <a:r>
              <a:rPr lang="en-US" sz="1400" i="1" spc="0" baseline="0" dirty="0">
                <a:ln/>
                <a:solidFill>
                  <a:srgbClr val="000000"/>
                </a:solidFill>
                <a:latin typeface="Helvetica"/>
                <a:sym typeface="Helvetica"/>
                <a:rtl val="0"/>
              </a:rPr>
              <a:t>“Decide in a single word if the synergy of the drug combination in the cell line is positive or not “</a:t>
            </a:r>
          </a:p>
        </p:txBody>
      </p:sp>
      <p:sp>
        <p:nvSpPr>
          <p:cNvPr id="30" name="Freeform 29">
            <a:extLst>
              <a:ext uri="{FF2B5EF4-FFF2-40B4-BE49-F238E27FC236}">
                <a16:creationId xmlns:a16="http://schemas.microsoft.com/office/drawing/2014/main" id="{50E83DF9-78DE-9A23-946D-9810644F3467}"/>
              </a:ext>
            </a:extLst>
          </p:cNvPr>
          <p:cNvSpPr/>
          <p:nvPr/>
        </p:nvSpPr>
        <p:spPr>
          <a:xfrm>
            <a:off x="1717527" y="3757951"/>
            <a:ext cx="5474310" cy="1025064"/>
          </a:xfrm>
          <a:custGeom>
            <a:avLst/>
            <a:gdLst>
              <a:gd name="connsiteX0" fmla="*/ 3364432 w 3461657"/>
              <a:gd name="connsiteY0" fmla="*/ 0 h 648195"/>
              <a:gd name="connsiteX1" fmla="*/ 3461657 w 3461657"/>
              <a:gd name="connsiteY1" fmla="*/ 97225 h 648195"/>
              <a:gd name="connsiteX2" fmla="*/ 3461657 w 3461657"/>
              <a:gd name="connsiteY2" fmla="*/ 550971 h 648195"/>
              <a:gd name="connsiteX3" fmla="*/ 3364432 w 3461657"/>
              <a:gd name="connsiteY3" fmla="*/ 648196 h 648195"/>
              <a:gd name="connsiteX4" fmla="*/ 97225 w 3461657"/>
              <a:gd name="connsiteY4" fmla="*/ 648196 h 648195"/>
              <a:gd name="connsiteX5" fmla="*/ 0 w 3461657"/>
              <a:gd name="connsiteY5" fmla="*/ 550971 h 648195"/>
              <a:gd name="connsiteX6" fmla="*/ 0 w 3461657"/>
              <a:gd name="connsiteY6" fmla="*/ 97225 h 648195"/>
              <a:gd name="connsiteX7" fmla="*/ 97225 w 3461657"/>
              <a:gd name="connsiteY7" fmla="*/ 0 h 64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1657" h="648195">
                <a:moveTo>
                  <a:pt x="3364432" y="0"/>
                </a:moveTo>
                <a:cubicBezTo>
                  <a:pt x="3418128" y="0"/>
                  <a:pt x="3461657" y="43529"/>
                  <a:pt x="3461657" y="97225"/>
                </a:cubicBezTo>
                <a:lnTo>
                  <a:pt x="3461657" y="550971"/>
                </a:lnTo>
                <a:cubicBezTo>
                  <a:pt x="3461657" y="604667"/>
                  <a:pt x="3418128" y="648196"/>
                  <a:pt x="3364432" y="648196"/>
                </a:cubicBezTo>
                <a:lnTo>
                  <a:pt x="97225" y="648196"/>
                </a:lnTo>
                <a:cubicBezTo>
                  <a:pt x="43529" y="648196"/>
                  <a:pt x="0" y="604667"/>
                  <a:pt x="0" y="550971"/>
                </a:cubicBezTo>
                <a:lnTo>
                  <a:pt x="0" y="97225"/>
                </a:lnTo>
                <a:cubicBezTo>
                  <a:pt x="0" y="43529"/>
                  <a:pt x="43529" y="0"/>
                  <a:pt x="97225" y="0"/>
                </a:cubicBezTo>
                <a:close/>
              </a:path>
            </a:pathLst>
          </a:custGeom>
          <a:solidFill>
            <a:srgbClr val="F5F5F5"/>
          </a:solidFill>
          <a:ln w="9331" cap="flat">
            <a:solidFill>
              <a:srgbClr val="666666"/>
            </a:solidFill>
            <a:prstDash val="solid"/>
            <a:miter/>
          </a:ln>
        </p:spPr>
        <p:txBody>
          <a:bodyPr rtlCol="0" anchor="ctr"/>
          <a:lstStyle/>
          <a:p>
            <a:endParaRPr lang="en-US" sz="3600"/>
          </a:p>
        </p:txBody>
      </p:sp>
      <p:sp>
        <p:nvSpPr>
          <p:cNvPr id="31" name="TextBox 30">
            <a:extLst>
              <a:ext uri="{FF2B5EF4-FFF2-40B4-BE49-F238E27FC236}">
                <a16:creationId xmlns:a16="http://schemas.microsoft.com/office/drawing/2014/main" id="{3B61440C-3252-DED0-7430-7357F2A8D392}"/>
              </a:ext>
            </a:extLst>
          </p:cNvPr>
          <p:cNvSpPr txBox="1"/>
          <p:nvPr/>
        </p:nvSpPr>
        <p:spPr>
          <a:xfrm>
            <a:off x="1645519" y="3777368"/>
            <a:ext cx="5584404" cy="954108"/>
          </a:xfrm>
          <a:prstGeom prst="rect">
            <a:avLst/>
          </a:prstGeom>
          <a:noFill/>
        </p:spPr>
        <p:txBody>
          <a:bodyPr wrap="square" rtlCol="0">
            <a:spAutoFit/>
          </a:bodyPr>
          <a:lstStyle/>
          <a:p>
            <a:r>
              <a:rPr lang="en-US" sz="1400" i="1" spc="0" baseline="0" dirty="0">
                <a:ln/>
                <a:solidFill>
                  <a:srgbClr val="333333"/>
                </a:solidFill>
                <a:latin typeface="Helvetica"/>
                <a:sym typeface="Helvetica"/>
                <a:rtl val="0"/>
              </a:rPr>
              <a:t>"Drug combination and cell line: The first drug is lonidamine. The second drug is 717906-29-1. The cell line is A-673. Tissue is bone. The first drug's sensitivity using relative inhibition is 0.568. The second drug's sensitivity using relative inhibition is 28.871. Synergy:" </a:t>
            </a:r>
          </a:p>
        </p:txBody>
      </p:sp>
      <p:sp>
        <p:nvSpPr>
          <p:cNvPr id="32" name="Freeform 31">
            <a:extLst>
              <a:ext uri="{FF2B5EF4-FFF2-40B4-BE49-F238E27FC236}">
                <a16:creationId xmlns:a16="http://schemas.microsoft.com/office/drawing/2014/main" id="{3C187801-9B5F-C023-4C14-B5B7C050E731}"/>
              </a:ext>
            </a:extLst>
          </p:cNvPr>
          <p:cNvSpPr/>
          <p:nvPr/>
        </p:nvSpPr>
        <p:spPr>
          <a:xfrm>
            <a:off x="7141302" y="3587527"/>
            <a:ext cx="723022" cy="435287"/>
          </a:xfrm>
          <a:custGeom>
            <a:avLst/>
            <a:gdLst>
              <a:gd name="connsiteX0" fmla="*/ 0 w 457200"/>
              <a:gd name="connsiteY0" fmla="*/ 100957 h 275252"/>
              <a:gd name="connsiteX1" fmla="*/ 216657 w 457200"/>
              <a:gd name="connsiteY1" fmla="*/ 100957 h 275252"/>
              <a:gd name="connsiteX2" fmla="*/ 216657 w 457200"/>
              <a:gd name="connsiteY2" fmla="*/ 0 h 275252"/>
              <a:gd name="connsiteX3" fmla="*/ 457200 w 457200"/>
              <a:gd name="connsiteY3" fmla="*/ 137626 h 275252"/>
              <a:gd name="connsiteX4" fmla="*/ 216657 w 457200"/>
              <a:gd name="connsiteY4" fmla="*/ 275252 h 275252"/>
              <a:gd name="connsiteX5" fmla="*/ 216657 w 457200"/>
              <a:gd name="connsiteY5" fmla="*/ 174295 h 275252"/>
              <a:gd name="connsiteX6" fmla="*/ 0 w 457200"/>
              <a:gd name="connsiteY6" fmla="*/ 174295 h 27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275252">
                <a:moveTo>
                  <a:pt x="0" y="100957"/>
                </a:moveTo>
                <a:lnTo>
                  <a:pt x="216657" y="100957"/>
                </a:lnTo>
                <a:lnTo>
                  <a:pt x="216657" y="0"/>
                </a:lnTo>
                <a:lnTo>
                  <a:pt x="457200" y="137626"/>
                </a:lnTo>
                <a:lnTo>
                  <a:pt x="216657" y="275252"/>
                </a:lnTo>
                <a:lnTo>
                  <a:pt x="216657" y="174295"/>
                </a:lnTo>
                <a:lnTo>
                  <a:pt x="0" y="174295"/>
                </a:lnTo>
                <a:close/>
              </a:path>
            </a:pathLst>
          </a:custGeom>
          <a:solidFill>
            <a:srgbClr val="FFFFFF"/>
          </a:solidFill>
          <a:ln w="9331" cap="flat">
            <a:solidFill>
              <a:srgbClr val="000000"/>
            </a:solidFill>
            <a:prstDash val="solid"/>
            <a:miter/>
          </a:ln>
        </p:spPr>
        <p:txBody>
          <a:bodyPr rtlCol="0" anchor="ctr"/>
          <a:lstStyle/>
          <a:p>
            <a:endParaRPr lang="en-US" sz="3600"/>
          </a:p>
        </p:txBody>
      </p:sp>
      <p:sp>
        <p:nvSpPr>
          <p:cNvPr id="65" name="TextBox 64">
            <a:extLst>
              <a:ext uri="{FF2B5EF4-FFF2-40B4-BE49-F238E27FC236}">
                <a16:creationId xmlns:a16="http://schemas.microsoft.com/office/drawing/2014/main" id="{17B4ADDE-04E7-755D-5CE9-27C1E36F6653}"/>
              </a:ext>
            </a:extLst>
          </p:cNvPr>
          <p:cNvSpPr txBox="1"/>
          <p:nvPr/>
        </p:nvSpPr>
        <p:spPr>
          <a:xfrm>
            <a:off x="439838" y="329579"/>
            <a:ext cx="11273742" cy="661720"/>
          </a:xfrm>
          <a:prstGeom prst="rect">
            <a:avLst/>
          </a:prstGeom>
          <a:noFill/>
        </p:spPr>
        <p:txBody>
          <a:bodyPr wrap="square" rtlCol="0" anchor="b">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lang="en-US" sz="3700" b="1" spc="-145" dirty="0">
                <a:solidFill>
                  <a:srgbClr val="111340"/>
                </a:solidFill>
                <a:latin typeface="Calibri" panose="020F0502020204030204"/>
                <a:cs typeface="Poppins" pitchFamily="2" charset="77"/>
              </a:rPr>
              <a:t>Fine tune the pre-trained LLMs</a:t>
            </a:r>
            <a:endParaRPr kumimoji="0" lang="en-US" sz="3700" b="1" i="0" u="none" strike="noStrike" kern="1200" cap="none" spc="-145" normalizeH="0" baseline="0" noProof="0" dirty="0">
              <a:ln>
                <a:noFill/>
              </a:ln>
              <a:solidFill>
                <a:srgbClr val="111340"/>
              </a:solidFill>
              <a:effectLst/>
              <a:uLnTx/>
              <a:uFillTx/>
              <a:latin typeface="Calibri" panose="020F0502020204030204"/>
              <a:ea typeface="+mn-ea"/>
              <a:cs typeface="Poppins" pitchFamily="2" charset="77"/>
            </a:endParaRPr>
          </a:p>
        </p:txBody>
      </p:sp>
      <p:sp>
        <p:nvSpPr>
          <p:cNvPr id="66" name="TextBox 65">
            <a:extLst>
              <a:ext uri="{FF2B5EF4-FFF2-40B4-BE49-F238E27FC236}">
                <a16:creationId xmlns:a16="http://schemas.microsoft.com/office/drawing/2014/main" id="{F9866798-664C-29CA-C2D2-11BF040ABCE0}"/>
              </a:ext>
            </a:extLst>
          </p:cNvPr>
          <p:cNvSpPr txBox="1"/>
          <p:nvPr/>
        </p:nvSpPr>
        <p:spPr>
          <a:xfrm>
            <a:off x="762001" y="947744"/>
            <a:ext cx="10667999" cy="369332"/>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lang="en-US" dirty="0">
                <a:solidFill>
                  <a:prstClr val="black">
                    <a:lumMod val="50000"/>
                    <a:lumOff val="50000"/>
                  </a:prstClr>
                </a:solidFill>
                <a:latin typeface="Calibri" panose="020F0502020204030204"/>
              </a:rPr>
              <a:t>With k-shots of training data</a:t>
            </a:r>
            <a:endParaRPr kumimoji="0" lang="en-US" sz="1800" b="0" i="0" u="none" strike="noStrike" kern="1200" cap="none" spc="-60" normalizeH="0" baseline="0" noProof="0" dirty="0">
              <a:ln>
                <a:noFill/>
              </a:ln>
              <a:solidFill>
                <a:prstClr val="black">
                  <a:lumMod val="50000"/>
                  <a:lumOff val="50000"/>
                </a:prstClr>
              </a:solidFill>
              <a:effectLst/>
              <a:uLnTx/>
              <a:uFillTx/>
              <a:latin typeface="Calibri" panose="020F0502020204030204"/>
              <a:ea typeface="+mn-ea"/>
              <a:cs typeface="Poppins" pitchFamily="2" charset="77"/>
            </a:endParaRPr>
          </a:p>
        </p:txBody>
      </p:sp>
      <p:grpSp>
        <p:nvGrpSpPr>
          <p:cNvPr id="78" name="Group 77">
            <a:extLst>
              <a:ext uri="{FF2B5EF4-FFF2-40B4-BE49-F238E27FC236}">
                <a16:creationId xmlns:a16="http://schemas.microsoft.com/office/drawing/2014/main" id="{71CFEEB9-8B71-18D3-B280-9411BB59A564}"/>
              </a:ext>
            </a:extLst>
          </p:cNvPr>
          <p:cNvGrpSpPr/>
          <p:nvPr/>
        </p:nvGrpSpPr>
        <p:grpSpPr>
          <a:xfrm>
            <a:off x="8322701" y="3975369"/>
            <a:ext cx="2742625" cy="1084821"/>
            <a:chOff x="8322701" y="3975369"/>
            <a:chExt cx="2742625" cy="1084821"/>
          </a:xfrm>
        </p:grpSpPr>
        <p:sp>
          <p:nvSpPr>
            <p:cNvPr id="67" name="TextBox 66">
              <a:extLst>
                <a:ext uri="{FF2B5EF4-FFF2-40B4-BE49-F238E27FC236}">
                  <a16:creationId xmlns:a16="http://schemas.microsoft.com/office/drawing/2014/main" id="{F433FD65-6964-1042-0BB9-6918A37E1D58}"/>
                </a:ext>
              </a:extLst>
            </p:cNvPr>
            <p:cNvSpPr txBox="1"/>
            <p:nvPr/>
          </p:nvSpPr>
          <p:spPr>
            <a:xfrm>
              <a:off x="8457133" y="4690858"/>
              <a:ext cx="1890261" cy="369332"/>
            </a:xfrm>
            <a:prstGeom prst="rect">
              <a:avLst/>
            </a:prstGeom>
            <a:noFill/>
          </p:spPr>
          <p:txBody>
            <a:bodyPr wrap="none" rtlCol="0">
              <a:spAutoFit/>
            </a:bodyPr>
            <a:lstStyle/>
            <a:p>
              <a:pPr algn="l"/>
              <a:r>
                <a:rPr lang="en-US" spc="0" baseline="0" dirty="0">
                  <a:ln/>
                  <a:solidFill>
                    <a:srgbClr val="000000"/>
                  </a:solidFill>
                  <a:latin typeface="Helvetica"/>
                  <a:sym typeface="Helvetica"/>
                  <a:rtl val="0"/>
                </a:rPr>
                <a:t>backpropagation</a:t>
              </a:r>
            </a:p>
          </p:txBody>
        </p:sp>
        <p:pic>
          <p:nvPicPr>
            <p:cNvPr id="75" name="Picture 74">
              <a:extLst>
                <a:ext uri="{FF2B5EF4-FFF2-40B4-BE49-F238E27FC236}">
                  <a16:creationId xmlns:a16="http://schemas.microsoft.com/office/drawing/2014/main" id="{DC63ADD3-6738-7CC8-3956-CF2A31740672}"/>
                </a:ext>
              </a:extLst>
            </p:cNvPr>
            <p:cNvPicPr>
              <a:picLocks noChangeAspect="1"/>
            </p:cNvPicPr>
            <p:nvPr/>
          </p:nvPicPr>
          <p:blipFill rotWithShape="1">
            <a:blip r:embed="rId3"/>
            <a:srcRect t="7687" r="58751" b="58370"/>
            <a:stretch/>
          </p:blipFill>
          <p:spPr>
            <a:xfrm>
              <a:off x="9549978" y="4109517"/>
              <a:ext cx="1515348" cy="336137"/>
            </a:xfrm>
            <a:prstGeom prst="rect">
              <a:avLst/>
            </a:prstGeom>
          </p:spPr>
        </p:pic>
        <p:cxnSp>
          <p:nvCxnSpPr>
            <p:cNvPr id="77" name="Elbow Connector 76">
              <a:extLst>
                <a:ext uri="{FF2B5EF4-FFF2-40B4-BE49-F238E27FC236}">
                  <a16:creationId xmlns:a16="http://schemas.microsoft.com/office/drawing/2014/main" id="{82A721AC-5A58-FBD9-0D3B-AD08FB2F538D}"/>
                </a:ext>
              </a:extLst>
            </p:cNvPr>
            <p:cNvCxnSpPr>
              <a:cxnSpLocks/>
            </p:cNvCxnSpPr>
            <p:nvPr/>
          </p:nvCxnSpPr>
          <p:spPr>
            <a:xfrm rot="5400000" flipH="1">
              <a:off x="9139955" y="3158115"/>
              <a:ext cx="445182" cy="2079690"/>
            </a:xfrm>
            <a:prstGeom prst="bentConnector3">
              <a:avLst>
                <a:gd name="adj1" fmla="val -51350"/>
              </a:avLst>
            </a:prstGeom>
            <a:ln w="9525">
              <a:tailEnd type="triangle"/>
            </a:ln>
          </p:spPr>
          <p:style>
            <a:lnRef idx="1">
              <a:schemeClr val="dk1"/>
            </a:lnRef>
            <a:fillRef idx="0">
              <a:schemeClr val="dk1"/>
            </a:fillRef>
            <a:effectRef idx="0">
              <a:schemeClr val="dk1"/>
            </a:effectRef>
            <a:fontRef idx="minor">
              <a:schemeClr val="tx1"/>
            </a:fontRef>
          </p:style>
        </p:cxnSp>
      </p:grpSp>
      <p:sp>
        <p:nvSpPr>
          <p:cNvPr id="2" name="TextBox 1">
            <a:extLst>
              <a:ext uri="{FF2B5EF4-FFF2-40B4-BE49-F238E27FC236}">
                <a16:creationId xmlns:a16="http://schemas.microsoft.com/office/drawing/2014/main" id="{C30B4C0B-E6F7-8637-DBF7-12F3935780E8}"/>
              </a:ext>
            </a:extLst>
          </p:cNvPr>
          <p:cNvSpPr txBox="1"/>
          <p:nvPr/>
        </p:nvSpPr>
        <p:spPr>
          <a:xfrm>
            <a:off x="762001" y="5414960"/>
            <a:ext cx="11263193"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For GPT2, Add one linear layer on the last token of the GPT2 output and minimize cross entropy loss with binary label</a:t>
            </a:r>
          </a:p>
          <a:p>
            <a:pPr marL="285750" indent="-285750">
              <a:buFont typeface="Arial" panose="020B0604020202020204" pitchFamily="34" charset="0"/>
              <a:buChar char="•"/>
            </a:pPr>
            <a:r>
              <a:rPr lang="en-US" sz="2000" dirty="0"/>
              <a:t>For GPT3, fine tune GPT3.5 </a:t>
            </a:r>
            <a:r>
              <a:rPr lang="en-US" sz="2000" i="1" dirty="0"/>
              <a:t>Ada</a:t>
            </a:r>
            <a:r>
              <a:rPr lang="en-US" sz="2000" dirty="0"/>
              <a:t> using </a:t>
            </a:r>
            <a:r>
              <a:rPr lang="en-US" sz="2000" dirty="0" err="1"/>
              <a:t>OpenAI</a:t>
            </a:r>
            <a:r>
              <a:rPr lang="en-US" sz="2000" dirty="0"/>
              <a:t> API</a:t>
            </a:r>
          </a:p>
        </p:txBody>
      </p:sp>
    </p:spTree>
    <p:extLst>
      <p:ext uri="{BB962C8B-B14F-4D97-AF65-F5344CB8AC3E}">
        <p14:creationId xmlns:p14="http://schemas.microsoft.com/office/powerpoint/2010/main" val="2640863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31;p2">
            <a:extLst>
              <a:ext uri="{FF2B5EF4-FFF2-40B4-BE49-F238E27FC236}">
                <a16:creationId xmlns:a16="http://schemas.microsoft.com/office/drawing/2014/main" id="{7489ADC2-A308-1DCF-C04D-211D856BCED7}"/>
              </a:ext>
            </a:extLst>
          </p:cNvPr>
          <p:cNvSpPr/>
          <p:nvPr/>
        </p:nvSpPr>
        <p:spPr>
          <a:xfrm>
            <a:off x="1861377" y="5487234"/>
            <a:ext cx="3623639" cy="232781"/>
          </a:xfrm>
          <a:prstGeom prst="rect">
            <a:avLst/>
          </a:prstGeom>
          <a:solidFill>
            <a:schemeClr val="bg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9" name="Google Shape;132;p2">
            <a:extLst>
              <a:ext uri="{FF2B5EF4-FFF2-40B4-BE49-F238E27FC236}">
                <a16:creationId xmlns:a16="http://schemas.microsoft.com/office/drawing/2014/main" id="{D9033120-94D1-0BCA-4F91-1345C2C2AF9E}"/>
              </a:ext>
            </a:extLst>
          </p:cNvPr>
          <p:cNvSpPr/>
          <p:nvPr/>
        </p:nvSpPr>
        <p:spPr>
          <a:xfrm>
            <a:off x="1861377" y="5802166"/>
            <a:ext cx="3623639" cy="232781"/>
          </a:xfrm>
          <a:prstGeom prst="rect">
            <a:avLst/>
          </a:prstGeom>
          <a:solidFill>
            <a:schemeClr val="bg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0" name="Google Shape;133;p2">
            <a:extLst>
              <a:ext uri="{FF2B5EF4-FFF2-40B4-BE49-F238E27FC236}">
                <a16:creationId xmlns:a16="http://schemas.microsoft.com/office/drawing/2014/main" id="{778B0A69-06AC-FE7F-4FBA-2B7D54824E13}"/>
              </a:ext>
            </a:extLst>
          </p:cNvPr>
          <p:cNvSpPr/>
          <p:nvPr/>
        </p:nvSpPr>
        <p:spPr>
          <a:xfrm>
            <a:off x="1861377" y="6130934"/>
            <a:ext cx="3623639" cy="232781"/>
          </a:xfrm>
          <a:prstGeom prst="rect">
            <a:avLst/>
          </a:prstGeom>
          <a:solidFill>
            <a:schemeClr val="bg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1" name="Google Shape;134;p2">
            <a:extLst>
              <a:ext uri="{FF2B5EF4-FFF2-40B4-BE49-F238E27FC236}">
                <a16:creationId xmlns:a16="http://schemas.microsoft.com/office/drawing/2014/main" id="{8F4B5A2D-FB9F-A87C-EBC1-EDCBBD22FF21}"/>
              </a:ext>
            </a:extLst>
          </p:cNvPr>
          <p:cNvSpPr txBox="1"/>
          <p:nvPr/>
        </p:nvSpPr>
        <p:spPr>
          <a:xfrm rot="16200000">
            <a:off x="513694" y="3749898"/>
            <a:ext cx="1137693" cy="641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Arial"/>
                <a:ea typeface="Arial"/>
                <a:cs typeface="Arial"/>
                <a:sym typeface="Arial"/>
              </a:rPr>
              <a:t>Cell lines</a:t>
            </a:r>
            <a:endParaRPr sz="1600" dirty="0"/>
          </a:p>
        </p:txBody>
      </p:sp>
      <p:sp>
        <p:nvSpPr>
          <p:cNvPr id="12" name="Google Shape;135;p2">
            <a:extLst>
              <a:ext uri="{FF2B5EF4-FFF2-40B4-BE49-F238E27FC236}">
                <a16:creationId xmlns:a16="http://schemas.microsoft.com/office/drawing/2014/main" id="{4BF65B20-B5E7-5500-8104-6805AB569E37}"/>
              </a:ext>
            </a:extLst>
          </p:cNvPr>
          <p:cNvSpPr txBox="1"/>
          <p:nvPr/>
        </p:nvSpPr>
        <p:spPr>
          <a:xfrm>
            <a:off x="3079986" y="1609464"/>
            <a:ext cx="1271607" cy="641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Arial"/>
                <a:ea typeface="Arial"/>
                <a:cs typeface="Arial"/>
                <a:sym typeface="Arial"/>
              </a:rPr>
              <a:t>Drug pairs</a:t>
            </a:r>
            <a:endParaRPr sz="1600"/>
          </a:p>
        </p:txBody>
      </p:sp>
      <p:sp>
        <p:nvSpPr>
          <p:cNvPr id="16" name="Google Shape;139;p2">
            <a:extLst>
              <a:ext uri="{FF2B5EF4-FFF2-40B4-BE49-F238E27FC236}">
                <a16:creationId xmlns:a16="http://schemas.microsoft.com/office/drawing/2014/main" id="{15F5984D-81BF-E40B-1305-7F397484D12C}"/>
              </a:ext>
            </a:extLst>
          </p:cNvPr>
          <p:cNvSpPr txBox="1"/>
          <p:nvPr/>
        </p:nvSpPr>
        <p:spPr>
          <a:xfrm rot="16200000">
            <a:off x="1113038" y="5468875"/>
            <a:ext cx="857330" cy="91102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Arial"/>
                <a:ea typeface="Arial"/>
                <a:cs typeface="Arial"/>
                <a:sym typeface="Arial"/>
              </a:rPr>
              <a:t>Rare </a:t>
            </a:r>
            <a:endParaRPr sz="1600"/>
          </a:p>
          <a:p>
            <a:pPr marL="0" marR="0" lvl="0" indent="0" algn="ctr" rtl="0">
              <a:spcBef>
                <a:spcPts val="0"/>
              </a:spcBef>
              <a:spcAft>
                <a:spcPts val="0"/>
              </a:spcAft>
              <a:buNone/>
            </a:pPr>
            <a:r>
              <a:rPr lang="en-US" sz="1600">
                <a:solidFill>
                  <a:schemeClr val="dk1"/>
                </a:solidFill>
                <a:latin typeface="Arial"/>
                <a:ea typeface="Arial"/>
                <a:cs typeface="Arial"/>
                <a:sym typeface="Arial"/>
              </a:rPr>
              <a:t>tissues</a:t>
            </a:r>
            <a:endParaRPr sz="1600"/>
          </a:p>
        </p:txBody>
      </p:sp>
      <p:grpSp>
        <p:nvGrpSpPr>
          <p:cNvPr id="65" name="Group 64">
            <a:extLst>
              <a:ext uri="{FF2B5EF4-FFF2-40B4-BE49-F238E27FC236}">
                <a16:creationId xmlns:a16="http://schemas.microsoft.com/office/drawing/2014/main" id="{63BAA154-AED6-4D37-7A27-4B94145467D5}"/>
              </a:ext>
            </a:extLst>
          </p:cNvPr>
          <p:cNvGrpSpPr/>
          <p:nvPr/>
        </p:nvGrpSpPr>
        <p:grpSpPr>
          <a:xfrm>
            <a:off x="1188432" y="2094278"/>
            <a:ext cx="4296585" cy="3351921"/>
            <a:chOff x="1188432" y="2094278"/>
            <a:chExt cx="4296585" cy="3351921"/>
          </a:xfrm>
        </p:grpSpPr>
        <p:sp>
          <p:nvSpPr>
            <p:cNvPr id="5" name="Google Shape;128;p2">
              <a:extLst>
                <a:ext uri="{FF2B5EF4-FFF2-40B4-BE49-F238E27FC236}">
                  <a16:creationId xmlns:a16="http://schemas.microsoft.com/office/drawing/2014/main" id="{F9CBBB7E-9C38-9C5B-1069-422A8091BE7D}"/>
                </a:ext>
              </a:extLst>
            </p:cNvPr>
            <p:cNvSpPr/>
            <p:nvPr/>
          </p:nvSpPr>
          <p:spPr>
            <a:xfrm>
              <a:off x="1861378" y="2156135"/>
              <a:ext cx="3623639" cy="1028284"/>
            </a:xfrm>
            <a:prstGeom prst="rect">
              <a:avLst/>
            </a:prstGeom>
            <a:solidFill>
              <a:schemeClr val="accent1">
                <a:lumMod val="20000"/>
                <a:lumOff val="8000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6" name="Google Shape;129;p2">
              <a:extLst>
                <a:ext uri="{FF2B5EF4-FFF2-40B4-BE49-F238E27FC236}">
                  <a16:creationId xmlns:a16="http://schemas.microsoft.com/office/drawing/2014/main" id="{FBCBB181-894F-6B13-5D6D-DD35400E795C}"/>
                </a:ext>
              </a:extLst>
            </p:cNvPr>
            <p:cNvSpPr/>
            <p:nvPr/>
          </p:nvSpPr>
          <p:spPr>
            <a:xfrm>
              <a:off x="1861378" y="3266501"/>
              <a:ext cx="3623639" cy="1028284"/>
            </a:xfrm>
            <a:prstGeom prst="rect">
              <a:avLst/>
            </a:prstGeom>
            <a:solidFill>
              <a:schemeClr val="accent1">
                <a:lumMod val="20000"/>
                <a:lumOff val="8000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dirty="0">
                <a:solidFill>
                  <a:schemeClr val="lt1"/>
                </a:solidFill>
                <a:latin typeface="Calibri"/>
                <a:ea typeface="Calibri"/>
                <a:cs typeface="Calibri"/>
                <a:sym typeface="Calibri"/>
              </a:endParaRPr>
            </a:p>
          </p:txBody>
        </p:sp>
        <p:sp>
          <p:nvSpPr>
            <p:cNvPr id="7" name="Google Shape;130;p2">
              <a:extLst>
                <a:ext uri="{FF2B5EF4-FFF2-40B4-BE49-F238E27FC236}">
                  <a16:creationId xmlns:a16="http://schemas.microsoft.com/office/drawing/2014/main" id="{979E4D09-6968-C33E-98CA-9E9702993C4E}"/>
                </a:ext>
              </a:extLst>
            </p:cNvPr>
            <p:cNvSpPr/>
            <p:nvPr/>
          </p:nvSpPr>
          <p:spPr>
            <a:xfrm>
              <a:off x="1861377" y="4376868"/>
              <a:ext cx="3623639" cy="1028284"/>
            </a:xfrm>
            <a:prstGeom prst="rect">
              <a:avLst/>
            </a:prstGeom>
            <a:solidFill>
              <a:schemeClr val="accent1">
                <a:lumMod val="20000"/>
                <a:lumOff val="8000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3" name="Google Shape;136;p2">
              <a:extLst>
                <a:ext uri="{FF2B5EF4-FFF2-40B4-BE49-F238E27FC236}">
                  <a16:creationId xmlns:a16="http://schemas.microsoft.com/office/drawing/2014/main" id="{3BDFE098-D588-E607-3531-9A65D5AE6C45}"/>
                </a:ext>
              </a:extLst>
            </p:cNvPr>
            <p:cNvSpPr txBox="1"/>
            <p:nvPr/>
          </p:nvSpPr>
          <p:spPr>
            <a:xfrm rot="16200000">
              <a:off x="913486" y="2370757"/>
              <a:ext cx="1137694"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Arial"/>
                  <a:ea typeface="Arial"/>
                  <a:cs typeface="Arial"/>
                  <a:sym typeface="Arial"/>
                </a:rPr>
                <a:t>Common tissue 1</a:t>
              </a:r>
              <a:endParaRPr sz="1600" dirty="0"/>
            </a:p>
          </p:txBody>
        </p:sp>
        <p:sp>
          <p:nvSpPr>
            <p:cNvPr id="14" name="Google Shape;137;p2">
              <a:extLst>
                <a:ext uri="{FF2B5EF4-FFF2-40B4-BE49-F238E27FC236}">
                  <a16:creationId xmlns:a16="http://schemas.microsoft.com/office/drawing/2014/main" id="{7A237CD7-CD81-96CF-951A-DA9E70F7E86E}"/>
                </a:ext>
              </a:extLst>
            </p:cNvPr>
            <p:cNvSpPr txBox="1"/>
            <p:nvPr/>
          </p:nvSpPr>
          <p:spPr>
            <a:xfrm rot="16200000">
              <a:off x="922097" y="3502433"/>
              <a:ext cx="1125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Arial"/>
                  <a:ea typeface="Arial"/>
                  <a:cs typeface="Arial"/>
                  <a:sym typeface="Arial"/>
                </a:rPr>
                <a:t>Common tissue 2</a:t>
              </a:r>
              <a:endParaRPr sz="1600" dirty="0"/>
            </a:p>
          </p:txBody>
        </p:sp>
        <p:sp>
          <p:nvSpPr>
            <p:cNvPr id="15" name="Google Shape;138;p2">
              <a:extLst>
                <a:ext uri="{FF2B5EF4-FFF2-40B4-BE49-F238E27FC236}">
                  <a16:creationId xmlns:a16="http://schemas.microsoft.com/office/drawing/2014/main" id="{0EE58236-9ED4-EB37-1B7D-1E67E201622C}"/>
                </a:ext>
              </a:extLst>
            </p:cNvPr>
            <p:cNvSpPr txBox="1"/>
            <p:nvPr/>
          </p:nvSpPr>
          <p:spPr>
            <a:xfrm rot="16200000">
              <a:off x="909815" y="4582847"/>
              <a:ext cx="1141969"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Arial"/>
                  <a:ea typeface="Arial"/>
                  <a:cs typeface="Arial"/>
                  <a:sym typeface="Arial"/>
                </a:rPr>
                <a:t>Common tissue 3</a:t>
              </a:r>
              <a:endParaRPr sz="1600" dirty="0"/>
            </a:p>
          </p:txBody>
        </p:sp>
        <p:sp>
          <p:nvSpPr>
            <p:cNvPr id="40" name="Google Shape;165;p2">
              <a:extLst>
                <a:ext uri="{FF2B5EF4-FFF2-40B4-BE49-F238E27FC236}">
                  <a16:creationId xmlns:a16="http://schemas.microsoft.com/office/drawing/2014/main" id="{A806462F-C1AF-C206-D13F-DD738062BC4E}"/>
                </a:ext>
              </a:extLst>
            </p:cNvPr>
            <p:cNvSpPr txBox="1"/>
            <p:nvPr/>
          </p:nvSpPr>
          <p:spPr>
            <a:xfrm>
              <a:off x="2034735" y="2251142"/>
              <a:ext cx="1215477" cy="91102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Arial"/>
                  <a:ea typeface="Arial"/>
                  <a:cs typeface="Arial"/>
                  <a:sym typeface="Arial"/>
                </a:rPr>
                <a:t>1 0 </a:t>
              </a:r>
              <a:endParaRPr sz="1600" dirty="0"/>
            </a:p>
            <a:p>
              <a:pPr marL="0" marR="0" lvl="0" indent="0" algn="l" rtl="0">
                <a:spcBef>
                  <a:spcPts val="0"/>
                </a:spcBef>
                <a:spcAft>
                  <a:spcPts val="0"/>
                </a:spcAft>
                <a:buNone/>
              </a:pPr>
              <a:r>
                <a:rPr lang="en-US" sz="1600" dirty="0">
                  <a:solidFill>
                    <a:schemeClr val="dk1"/>
                  </a:solidFill>
                  <a:latin typeface="Arial"/>
                  <a:ea typeface="Arial"/>
                  <a:cs typeface="Arial"/>
                  <a:sym typeface="Arial"/>
                </a:rPr>
                <a:t>0 0 </a:t>
              </a:r>
              <a:endParaRPr sz="1600" dirty="0"/>
            </a:p>
            <a:p>
              <a:pPr marL="0" marR="0" lvl="0" indent="0" algn="l" rtl="0">
                <a:spcBef>
                  <a:spcPts val="0"/>
                </a:spcBef>
                <a:spcAft>
                  <a:spcPts val="0"/>
                </a:spcAft>
                <a:buNone/>
              </a:pPr>
              <a:r>
                <a:rPr lang="en-US" sz="1600" dirty="0">
                  <a:solidFill>
                    <a:schemeClr val="dk1"/>
                  </a:solidFill>
                  <a:latin typeface="Arial"/>
                  <a:ea typeface="Arial"/>
                  <a:cs typeface="Arial"/>
                  <a:sym typeface="Arial"/>
                </a:rPr>
                <a:t>0 1 …</a:t>
              </a:r>
              <a:endParaRPr sz="1600" dirty="0"/>
            </a:p>
          </p:txBody>
        </p:sp>
      </p:grpSp>
      <p:sp>
        <p:nvSpPr>
          <p:cNvPr id="41" name="Google Shape;166;p2">
            <a:extLst>
              <a:ext uri="{FF2B5EF4-FFF2-40B4-BE49-F238E27FC236}">
                <a16:creationId xmlns:a16="http://schemas.microsoft.com/office/drawing/2014/main" id="{3575EC0F-F2AC-C77F-26A5-12352702ADF8}"/>
              </a:ext>
            </a:extLst>
          </p:cNvPr>
          <p:cNvSpPr txBox="1"/>
          <p:nvPr/>
        </p:nvSpPr>
        <p:spPr>
          <a:xfrm>
            <a:off x="1899983" y="5446199"/>
            <a:ext cx="1215477" cy="3711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1 0  …</a:t>
            </a:r>
            <a:endParaRPr sz="1600"/>
          </a:p>
        </p:txBody>
      </p:sp>
      <p:sp>
        <p:nvSpPr>
          <p:cNvPr id="42" name="Google Shape;167;p2">
            <a:extLst>
              <a:ext uri="{FF2B5EF4-FFF2-40B4-BE49-F238E27FC236}">
                <a16:creationId xmlns:a16="http://schemas.microsoft.com/office/drawing/2014/main" id="{D9012237-874F-51CA-CCBB-EAEDA13D18C9}"/>
              </a:ext>
            </a:extLst>
          </p:cNvPr>
          <p:cNvSpPr txBox="1"/>
          <p:nvPr/>
        </p:nvSpPr>
        <p:spPr>
          <a:xfrm>
            <a:off x="1896784" y="5761131"/>
            <a:ext cx="1215477" cy="3711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0 0  …</a:t>
            </a:r>
            <a:endParaRPr sz="1600"/>
          </a:p>
        </p:txBody>
      </p:sp>
      <p:sp>
        <p:nvSpPr>
          <p:cNvPr id="43" name="Google Shape;168;p2">
            <a:extLst>
              <a:ext uri="{FF2B5EF4-FFF2-40B4-BE49-F238E27FC236}">
                <a16:creationId xmlns:a16="http://schemas.microsoft.com/office/drawing/2014/main" id="{328AA470-E1FC-7BE2-2F5A-F23B4B339B23}"/>
              </a:ext>
            </a:extLst>
          </p:cNvPr>
          <p:cNvSpPr txBox="1"/>
          <p:nvPr/>
        </p:nvSpPr>
        <p:spPr>
          <a:xfrm>
            <a:off x="1922980" y="6076063"/>
            <a:ext cx="1215477" cy="3711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0 0  …</a:t>
            </a:r>
            <a:endParaRPr sz="1600"/>
          </a:p>
        </p:txBody>
      </p:sp>
      <p:sp>
        <p:nvSpPr>
          <p:cNvPr id="55" name="TextBox 54">
            <a:extLst>
              <a:ext uri="{FF2B5EF4-FFF2-40B4-BE49-F238E27FC236}">
                <a16:creationId xmlns:a16="http://schemas.microsoft.com/office/drawing/2014/main" id="{50C60C0A-EAA0-20AA-BDFF-20ED3656B293}"/>
              </a:ext>
            </a:extLst>
          </p:cNvPr>
          <p:cNvSpPr txBox="1"/>
          <p:nvPr/>
        </p:nvSpPr>
        <p:spPr>
          <a:xfrm>
            <a:off x="439838" y="329579"/>
            <a:ext cx="11273742" cy="661720"/>
          </a:xfrm>
          <a:prstGeom prst="rect">
            <a:avLst/>
          </a:prstGeom>
          <a:noFill/>
        </p:spPr>
        <p:txBody>
          <a:bodyPr wrap="square" rtlCol="0" anchor="b">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lang="en-US" sz="3700" b="1" spc="-145" dirty="0" err="1">
                <a:solidFill>
                  <a:srgbClr val="111340"/>
                </a:solidFill>
                <a:latin typeface="Calibri" panose="020F0502020204030204"/>
                <a:cs typeface="Poppins" pitchFamily="2" charset="77"/>
              </a:rPr>
              <a:t>CancerGPT</a:t>
            </a:r>
            <a:r>
              <a:rPr lang="en-US" sz="3700" b="1" spc="-145" dirty="0">
                <a:solidFill>
                  <a:srgbClr val="111340"/>
                </a:solidFill>
                <a:latin typeface="Calibri" panose="020F0502020204030204"/>
                <a:cs typeface="Poppins" pitchFamily="2" charset="77"/>
              </a:rPr>
              <a:t>: Further fine tune the pre-trained LLMs</a:t>
            </a:r>
            <a:endParaRPr kumimoji="0" lang="en-US" sz="3700" b="1" i="0" u="none" strike="noStrike" kern="1200" cap="none" spc="-145" normalizeH="0" baseline="0" noProof="0" dirty="0">
              <a:ln>
                <a:noFill/>
              </a:ln>
              <a:solidFill>
                <a:srgbClr val="111340"/>
              </a:solidFill>
              <a:effectLst/>
              <a:uLnTx/>
              <a:uFillTx/>
              <a:latin typeface="Calibri" panose="020F0502020204030204"/>
              <a:ea typeface="+mn-ea"/>
              <a:cs typeface="Poppins" pitchFamily="2" charset="77"/>
            </a:endParaRPr>
          </a:p>
        </p:txBody>
      </p:sp>
      <p:sp>
        <p:nvSpPr>
          <p:cNvPr id="56" name="TextBox 55">
            <a:extLst>
              <a:ext uri="{FF2B5EF4-FFF2-40B4-BE49-F238E27FC236}">
                <a16:creationId xmlns:a16="http://schemas.microsoft.com/office/drawing/2014/main" id="{E99F5C80-4BCB-9A7C-D7F0-6068A8D79925}"/>
              </a:ext>
            </a:extLst>
          </p:cNvPr>
          <p:cNvSpPr txBox="1"/>
          <p:nvPr/>
        </p:nvSpPr>
        <p:spPr>
          <a:xfrm>
            <a:off x="762001" y="947744"/>
            <a:ext cx="10667999" cy="369332"/>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lang="en-US" dirty="0">
                <a:solidFill>
                  <a:prstClr val="black">
                    <a:lumMod val="50000"/>
                    <a:lumOff val="50000"/>
                  </a:prstClr>
                </a:solidFill>
                <a:latin typeface="Calibri" panose="020F0502020204030204"/>
              </a:rPr>
              <a:t>With large data from different sources</a:t>
            </a:r>
            <a:endParaRPr kumimoji="0" lang="en-US" sz="1800" b="0" i="0" u="none" strike="noStrike" kern="1200" cap="none" spc="-60" normalizeH="0" baseline="0" noProof="0" dirty="0">
              <a:ln>
                <a:noFill/>
              </a:ln>
              <a:solidFill>
                <a:prstClr val="black">
                  <a:lumMod val="50000"/>
                  <a:lumOff val="50000"/>
                </a:prstClr>
              </a:solidFill>
              <a:effectLst/>
              <a:uLnTx/>
              <a:uFillTx/>
              <a:latin typeface="Calibri" panose="020F0502020204030204"/>
              <a:ea typeface="+mn-ea"/>
              <a:cs typeface="Poppins" pitchFamily="2" charset="77"/>
            </a:endParaRPr>
          </a:p>
        </p:txBody>
      </p:sp>
      <p:sp>
        <p:nvSpPr>
          <p:cNvPr id="3" name="TextBox 2">
            <a:extLst>
              <a:ext uri="{FF2B5EF4-FFF2-40B4-BE49-F238E27FC236}">
                <a16:creationId xmlns:a16="http://schemas.microsoft.com/office/drawing/2014/main" id="{BA32A5CA-BFA5-5477-B8CE-DA672480BE02}"/>
              </a:ext>
            </a:extLst>
          </p:cNvPr>
          <p:cNvSpPr txBox="1"/>
          <p:nvPr/>
        </p:nvSpPr>
        <p:spPr>
          <a:xfrm>
            <a:off x="2755832" y="5656946"/>
            <a:ext cx="2170855" cy="523220"/>
          </a:xfrm>
          <a:prstGeom prst="rect">
            <a:avLst/>
          </a:prstGeom>
          <a:solidFill>
            <a:schemeClr val="bg1">
              <a:lumMod val="95000"/>
            </a:schemeClr>
          </a:solidFill>
        </p:spPr>
        <p:txBody>
          <a:bodyPr wrap="square" rtlCol="0">
            <a:spAutoFit/>
          </a:bodyPr>
          <a:lstStyle/>
          <a:p>
            <a:r>
              <a:rPr lang="en-US" sz="2800" dirty="0"/>
              <a:t>Target data</a:t>
            </a:r>
          </a:p>
        </p:txBody>
      </p:sp>
      <p:sp>
        <p:nvSpPr>
          <p:cNvPr id="35" name="TextBox 34">
            <a:extLst>
              <a:ext uri="{FF2B5EF4-FFF2-40B4-BE49-F238E27FC236}">
                <a16:creationId xmlns:a16="http://schemas.microsoft.com/office/drawing/2014/main" id="{7F3B3E15-4B25-7160-50C6-8037DDF69130}"/>
              </a:ext>
            </a:extLst>
          </p:cNvPr>
          <p:cNvSpPr txBox="1"/>
          <p:nvPr/>
        </p:nvSpPr>
        <p:spPr>
          <a:xfrm>
            <a:off x="5755170" y="5994383"/>
            <a:ext cx="6097904" cy="369332"/>
          </a:xfrm>
          <a:prstGeom prst="rect">
            <a:avLst/>
          </a:prstGeom>
          <a:noFill/>
        </p:spPr>
        <p:txBody>
          <a:bodyPr wrap="square">
            <a:spAutoFit/>
          </a:bodyPr>
          <a:lstStyle/>
          <a:p>
            <a:pPr marL="0" marR="0" lvl="0" indent="0" algn="ctr" rtl="0">
              <a:spcBef>
                <a:spcPts val="0"/>
              </a:spcBef>
              <a:spcAft>
                <a:spcPts val="0"/>
              </a:spcAft>
              <a:buNone/>
            </a:pPr>
            <a:r>
              <a:rPr lang="en-US" sz="1800" dirty="0">
                <a:solidFill>
                  <a:schemeClr val="dk1"/>
                </a:solidFill>
                <a:latin typeface="Arial"/>
                <a:ea typeface="Arial"/>
                <a:cs typeface="Arial"/>
                <a:sym typeface="Arial"/>
              </a:rPr>
              <a:t>General machine learning = </a:t>
            </a:r>
            <a:r>
              <a:rPr lang="en-US" sz="1800" dirty="0" err="1">
                <a:solidFill>
                  <a:schemeClr val="dk1"/>
                </a:solidFill>
                <a:latin typeface="Arial"/>
                <a:ea typeface="Arial"/>
                <a:cs typeface="Arial"/>
                <a:sym typeface="Arial"/>
              </a:rPr>
              <a:t>XGBoost</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TabTransformer</a:t>
            </a:r>
            <a:endParaRPr lang="en-US" sz="1800" dirty="0"/>
          </a:p>
        </p:txBody>
      </p:sp>
      <p:grpSp>
        <p:nvGrpSpPr>
          <p:cNvPr id="184" name="Group 183">
            <a:extLst>
              <a:ext uri="{FF2B5EF4-FFF2-40B4-BE49-F238E27FC236}">
                <a16:creationId xmlns:a16="http://schemas.microsoft.com/office/drawing/2014/main" id="{F996DFA7-91DE-E94C-2F42-88507AAD57ED}"/>
              </a:ext>
            </a:extLst>
          </p:cNvPr>
          <p:cNvGrpSpPr/>
          <p:nvPr/>
        </p:nvGrpSpPr>
        <p:grpSpPr>
          <a:xfrm>
            <a:off x="2514761" y="3480372"/>
            <a:ext cx="2487599" cy="524538"/>
            <a:chOff x="2217120" y="3480372"/>
            <a:chExt cx="2487599" cy="524538"/>
          </a:xfrm>
        </p:grpSpPr>
        <p:sp>
          <p:nvSpPr>
            <p:cNvPr id="2" name="TextBox 1">
              <a:extLst>
                <a:ext uri="{FF2B5EF4-FFF2-40B4-BE49-F238E27FC236}">
                  <a16:creationId xmlns:a16="http://schemas.microsoft.com/office/drawing/2014/main" id="{4892F74A-1A22-5614-6103-A3168B8544A9}"/>
                </a:ext>
              </a:extLst>
            </p:cNvPr>
            <p:cNvSpPr txBox="1"/>
            <p:nvPr/>
          </p:nvSpPr>
          <p:spPr>
            <a:xfrm>
              <a:off x="2217120" y="3480372"/>
              <a:ext cx="2487599" cy="523220"/>
            </a:xfrm>
            <a:prstGeom prst="rect">
              <a:avLst/>
            </a:prstGeom>
            <a:solidFill>
              <a:schemeClr val="bg1">
                <a:lumMod val="95000"/>
              </a:schemeClr>
            </a:solidFill>
          </p:spPr>
          <p:txBody>
            <a:bodyPr wrap="square" rtlCol="0">
              <a:spAutoFit/>
            </a:bodyPr>
            <a:lstStyle/>
            <a:p>
              <a:r>
                <a:rPr lang="en-US" sz="2800" dirty="0"/>
                <a:t>Source data</a:t>
              </a:r>
            </a:p>
          </p:txBody>
        </p:sp>
        <p:pic>
          <p:nvPicPr>
            <p:cNvPr id="52" name="Graphic 51" descr="Database with solid fill">
              <a:extLst>
                <a:ext uri="{FF2B5EF4-FFF2-40B4-BE49-F238E27FC236}">
                  <a16:creationId xmlns:a16="http://schemas.microsoft.com/office/drawing/2014/main" id="{6CD66D30-600E-DAB5-D8D8-C122B9F67F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44716" y="3493186"/>
              <a:ext cx="511724" cy="511724"/>
            </a:xfrm>
            <a:prstGeom prst="rect">
              <a:avLst/>
            </a:prstGeom>
          </p:spPr>
        </p:pic>
      </p:grpSp>
      <p:grpSp>
        <p:nvGrpSpPr>
          <p:cNvPr id="53" name="Group 52">
            <a:extLst>
              <a:ext uri="{FF2B5EF4-FFF2-40B4-BE49-F238E27FC236}">
                <a16:creationId xmlns:a16="http://schemas.microsoft.com/office/drawing/2014/main" id="{593E2986-8256-7AA2-BE0C-B093AAA13D40}"/>
              </a:ext>
            </a:extLst>
          </p:cNvPr>
          <p:cNvGrpSpPr/>
          <p:nvPr/>
        </p:nvGrpSpPr>
        <p:grpSpPr>
          <a:xfrm>
            <a:off x="4429494" y="5678271"/>
            <a:ext cx="511724" cy="511724"/>
            <a:chOff x="2536276" y="1413381"/>
            <a:chExt cx="511724" cy="511724"/>
          </a:xfrm>
        </p:grpSpPr>
        <p:pic>
          <p:nvPicPr>
            <p:cNvPr id="54" name="Graphic 53" descr="Database with solid fill">
              <a:extLst>
                <a:ext uri="{FF2B5EF4-FFF2-40B4-BE49-F238E27FC236}">
                  <a16:creationId xmlns:a16="http://schemas.microsoft.com/office/drawing/2014/main" id="{BB9772B9-7325-5084-6F6B-F9DAADC5B5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6276" y="1413381"/>
              <a:ext cx="511724" cy="511724"/>
            </a:xfrm>
            <a:prstGeom prst="rect">
              <a:avLst/>
            </a:prstGeom>
          </p:spPr>
        </p:pic>
        <p:pic>
          <p:nvPicPr>
            <p:cNvPr id="61" name="Graphic 60" descr="Database with solid fill">
              <a:extLst>
                <a:ext uri="{FF2B5EF4-FFF2-40B4-BE49-F238E27FC236}">
                  <a16:creationId xmlns:a16="http://schemas.microsoft.com/office/drawing/2014/main" id="{0BC29A31-0448-C385-4EE4-784E8F07B9A3}"/>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41664"/>
            <a:stretch/>
          </p:blipFill>
          <p:spPr>
            <a:xfrm>
              <a:off x="2536276" y="1626589"/>
              <a:ext cx="511724" cy="298516"/>
            </a:xfrm>
            <a:prstGeom prst="rect">
              <a:avLst/>
            </a:prstGeom>
          </p:spPr>
        </p:pic>
      </p:grpSp>
      <p:grpSp>
        <p:nvGrpSpPr>
          <p:cNvPr id="123" name="Group 122">
            <a:extLst>
              <a:ext uri="{FF2B5EF4-FFF2-40B4-BE49-F238E27FC236}">
                <a16:creationId xmlns:a16="http://schemas.microsoft.com/office/drawing/2014/main" id="{CD2A322B-B8D8-0793-30BB-8D262D56896F}"/>
              </a:ext>
            </a:extLst>
          </p:cNvPr>
          <p:cNvGrpSpPr/>
          <p:nvPr/>
        </p:nvGrpSpPr>
        <p:grpSpPr>
          <a:xfrm>
            <a:off x="8940484" y="2005897"/>
            <a:ext cx="2509231" cy="2983102"/>
            <a:chOff x="8940484" y="2005897"/>
            <a:chExt cx="2509231" cy="2983102"/>
          </a:xfrm>
        </p:grpSpPr>
        <p:grpSp>
          <p:nvGrpSpPr>
            <p:cNvPr id="124" name="Group 123">
              <a:extLst>
                <a:ext uri="{FF2B5EF4-FFF2-40B4-BE49-F238E27FC236}">
                  <a16:creationId xmlns:a16="http://schemas.microsoft.com/office/drawing/2014/main" id="{F3EBC0DB-FD6E-70A7-AD26-9C7C9697F301}"/>
                </a:ext>
              </a:extLst>
            </p:cNvPr>
            <p:cNvGrpSpPr/>
            <p:nvPr/>
          </p:nvGrpSpPr>
          <p:grpSpPr>
            <a:xfrm>
              <a:off x="8940484" y="2005897"/>
              <a:ext cx="2067111" cy="1877368"/>
              <a:chOff x="8940484" y="2005897"/>
              <a:chExt cx="2067111" cy="1877368"/>
            </a:xfrm>
          </p:grpSpPr>
          <p:sp>
            <p:nvSpPr>
              <p:cNvPr id="132" name="Google Shape;157;p2">
                <a:extLst>
                  <a:ext uri="{FF2B5EF4-FFF2-40B4-BE49-F238E27FC236}">
                    <a16:creationId xmlns:a16="http://schemas.microsoft.com/office/drawing/2014/main" id="{B3795F8A-BB84-85F8-3115-E6053AF32C98}"/>
                  </a:ext>
                </a:extLst>
              </p:cNvPr>
              <p:cNvSpPr txBox="1"/>
              <p:nvPr/>
            </p:nvSpPr>
            <p:spPr>
              <a:xfrm>
                <a:off x="8940484" y="2482449"/>
                <a:ext cx="1807546" cy="641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Arial"/>
                    <a:ea typeface="Arial"/>
                    <a:cs typeface="Arial"/>
                    <a:sym typeface="Arial"/>
                  </a:rPr>
                  <a:t>Prior knowledge </a:t>
                </a:r>
                <a:br>
                  <a:rPr lang="en-US" sz="1600" dirty="0">
                    <a:solidFill>
                      <a:schemeClr val="dk1"/>
                    </a:solidFill>
                    <a:latin typeface="Arial"/>
                    <a:ea typeface="Arial"/>
                    <a:cs typeface="Arial"/>
                    <a:sym typeface="Arial"/>
                  </a:rPr>
                </a:br>
                <a:r>
                  <a:rPr lang="en-US" sz="1600" dirty="0">
                    <a:solidFill>
                      <a:schemeClr val="dk1"/>
                    </a:solidFill>
                    <a:latin typeface="Arial"/>
                    <a:ea typeface="Arial"/>
                    <a:cs typeface="Arial"/>
                    <a:sym typeface="Arial"/>
                  </a:rPr>
                  <a:t>(corpora of text)</a:t>
                </a:r>
                <a:endParaRPr sz="1600" dirty="0"/>
              </a:p>
            </p:txBody>
          </p:sp>
          <p:cxnSp>
            <p:nvCxnSpPr>
              <p:cNvPr id="133" name="Google Shape;161;p2">
                <a:extLst>
                  <a:ext uri="{FF2B5EF4-FFF2-40B4-BE49-F238E27FC236}">
                    <a16:creationId xmlns:a16="http://schemas.microsoft.com/office/drawing/2014/main" id="{CCE79E28-F3A1-99D8-3495-DFBF501663C2}"/>
                  </a:ext>
                </a:extLst>
              </p:cNvPr>
              <p:cNvCxnSpPr>
                <a:stCxn id="132" idx="2"/>
              </p:cNvCxnSpPr>
              <p:nvPr/>
            </p:nvCxnSpPr>
            <p:spPr>
              <a:xfrm>
                <a:off x="9844257" y="3123529"/>
                <a:ext cx="0" cy="441908"/>
              </a:xfrm>
              <a:prstGeom prst="straightConnector1">
                <a:avLst/>
              </a:prstGeom>
              <a:noFill/>
              <a:ln w="12700" cap="flat" cmpd="sng">
                <a:solidFill>
                  <a:schemeClr val="dk1"/>
                </a:solidFill>
                <a:prstDash val="solid"/>
                <a:miter lim="800000"/>
                <a:headEnd type="none" w="sm" len="sm"/>
                <a:tailEnd type="none" w="sm" len="sm"/>
              </a:ln>
            </p:spPr>
          </p:cxnSp>
          <p:grpSp>
            <p:nvGrpSpPr>
              <p:cNvPr id="134" name="Google Shape;173;p2">
                <a:extLst>
                  <a:ext uri="{FF2B5EF4-FFF2-40B4-BE49-F238E27FC236}">
                    <a16:creationId xmlns:a16="http://schemas.microsoft.com/office/drawing/2014/main" id="{2521AE75-CDB0-666D-58A3-0B070D48027A}"/>
                  </a:ext>
                </a:extLst>
              </p:cNvPr>
              <p:cNvGrpSpPr/>
              <p:nvPr/>
            </p:nvGrpSpPr>
            <p:grpSpPr>
              <a:xfrm rot="16200000">
                <a:off x="10266696" y="3142366"/>
                <a:ext cx="316548" cy="1165250"/>
                <a:chOff x="8677888" y="5738649"/>
                <a:chExt cx="333300" cy="646119"/>
              </a:xfrm>
            </p:grpSpPr>
            <p:cxnSp>
              <p:nvCxnSpPr>
                <p:cNvPr id="136" name="Google Shape;174;p2">
                  <a:extLst>
                    <a:ext uri="{FF2B5EF4-FFF2-40B4-BE49-F238E27FC236}">
                      <a16:creationId xmlns:a16="http://schemas.microsoft.com/office/drawing/2014/main" id="{E314ABF1-408A-3061-0F4F-7D5066968660}"/>
                    </a:ext>
                  </a:extLst>
                </p:cNvPr>
                <p:cNvCxnSpPr/>
                <p:nvPr/>
              </p:nvCxnSpPr>
              <p:spPr>
                <a:xfrm rot="5400000">
                  <a:off x="8522038" y="5895618"/>
                  <a:ext cx="645000" cy="333300"/>
                </a:xfrm>
                <a:prstGeom prst="bentConnector2">
                  <a:avLst/>
                </a:prstGeom>
                <a:noFill/>
                <a:ln w="12700" cap="flat" cmpd="sng">
                  <a:solidFill>
                    <a:schemeClr val="dk1"/>
                  </a:solidFill>
                  <a:prstDash val="solid"/>
                  <a:miter lim="800000"/>
                  <a:headEnd type="none" w="sm" len="sm"/>
                  <a:tailEnd type="triangle" w="med" len="med"/>
                </a:ln>
              </p:spPr>
            </p:cxnSp>
            <p:cxnSp>
              <p:nvCxnSpPr>
                <p:cNvPr id="137" name="Google Shape;175;p2">
                  <a:extLst>
                    <a:ext uri="{FF2B5EF4-FFF2-40B4-BE49-F238E27FC236}">
                      <a16:creationId xmlns:a16="http://schemas.microsoft.com/office/drawing/2014/main" id="{BEB37327-0C69-8CF2-06F8-70D4D2DC0650}"/>
                    </a:ext>
                  </a:extLst>
                </p:cNvPr>
                <p:cNvCxnSpPr/>
                <p:nvPr/>
              </p:nvCxnSpPr>
              <p:spPr>
                <a:xfrm rot="5400000" flipH="1">
                  <a:off x="8522038" y="5894499"/>
                  <a:ext cx="645000" cy="333300"/>
                </a:xfrm>
                <a:prstGeom prst="bentConnector2">
                  <a:avLst/>
                </a:prstGeom>
                <a:noFill/>
                <a:ln w="12700" cap="flat" cmpd="sng">
                  <a:solidFill>
                    <a:schemeClr val="dk1"/>
                  </a:solidFill>
                  <a:prstDash val="solid"/>
                  <a:miter lim="800000"/>
                  <a:headEnd type="none" w="sm" len="sm"/>
                  <a:tailEnd type="triangle" w="med" len="med"/>
                </a:ln>
              </p:spPr>
            </p:cxnSp>
          </p:grpSp>
          <p:pic>
            <p:nvPicPr>
              <p:cNvPr id="135" name="Picture 2" descr="Book set icon, logo isolated on white background Stock Vector | Adobe Stock">
                <a:extLst>
                  <a:ext uri="{FF2B5EF4-FFF2-40B4-BE49-F238E27FC236}">
                    <a16:creationId xmlns:a16="http://schemas.microsoft.com/office/drawing/2014/main" id="{59FF49CF-35DE-8056-D1CD-B4E24163B01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67523" b="69338"/>
              <a:stretch/>
            </p:blipFill>
            <p:spPr bwMode="auto">
              <a:xfrm>
                <a:off x="9529335" y="2005897"/>
                <a:ext cx="522315" cy="4931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96F5DD82-1132-8DC8-FEB6-AE8EBD62D960}"/>
                </a:ext>
              </a:extLst>
            </p:cNvPr>
            <p:cNvGrpSpPr/>
            <p:nvPr/>
          </p:nvGrpSpPr>
          <p:grpSpPr>
            <a:xfrm>
              <a:off x="9320630" y="3879926"/>
              <a:ext cx="2129085" cy="1109073"/>
              <a:chOff x="9320630" y="3879926"/>
              <a:chExt cx="2129085" cy="1109073"/>
            </a:xfrm>
          </p:grpSpPr>
          <p:sp>
            <p:nvSpPr>
              <p:cNvPr id="126" name="Google Shape;144;p2">
                <a:extLst>
                  <a:ext uri="{FF2B5EF4-FFF2-40B4-BE49-F238E27FC236}">
                    <a16:creationId xmlns:a16="http://schemas.microsoft.com/office/drawing/2014/main" id="{7519AEAF-E3FF-F43B-18DE-F033155D1B61}"/>
                  </a:ext>
                </a:extLst>
              </p:cNvPr>
              <p:cNvSpPr/>
              <p:nvPr/>
            </p:nvSpPr>
            <p:spPr>
              <a:xfrm>
                <a:off x="9330355" y="3879926"/>
                <a:ext cx="931125" cy="110907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Calibri"/>
                  <a:ea typeface="Calibri"/>
                  <a:cs typeface="Calibri"/>
                  <a:sym typeface="Calibri"/>
                </a:endParaRPr>
              </a:p>
            </p:txBody>
          </p:sp>
          <p:sp>
            <p:nvSpPr>
              <p:cNvPr id="127" name="Google Shape;145;p2">
                <a:extLst>
                  <a:ext uri="{FF2B5EF4-FFF2-40B4-BE49-F238E27FC236}">
                    <a16:creationId xmlns:a16="http://schemas.microsoft.com/office/drawing/2014/main" id="{E9622411-624B-F1F2-3F34-B747D03D764B}"/>
                  </a:ext>
                </a:extLst>
              </p:cNvPr>
              <p:cNvSpPr txBox="1"/>
              <p:nvPr/>
            </p:nvSpPr>
            <p:spPr>
              <a:xfrm>
                <a:off x="9320630" y="4076737"/>
                <a:ext cx="894085" cy="37113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solidFill>
                      <a:schemeClr val="dk1"/>
                    </a:solidFill>
                    <a:latin typeface="Arial"/>
                    <a:ea typeface="Arial"/>
                    <a:cs typeface="Arial"/>
                    <a:sym typeface="Arial"/>
                  </a:rPr>
                  <a:t>GPT-2</a:t>
                </a:r>
                <a:endParaRPr sz="1600" dirty="0"/>
              </a:p>
            </p:txBody>
          </p:sp>
          <p:sp>
            <p:nvSpPr>
              <p:cNvPr id="128" name="Google Shape;170;p2">
                <a:extLst>
                  <a:ext uri="{FF2B5EF4-FFF2-40B4-BE49-F238E27FC236}">
                    <a16:creationId xmlns:a16="http://schemas.microsoft.com/office/drawing/2014/main" id="{2B405BEC-1ABA-2315-6CE5-540CAB3DF969}"/>
                  </a:ext>
                </a:extLst>
              </p:cNvPr>
              <p:cNvSpPr/>
              <p:nvPr/>
            </p:nvSpPr>
            <p:spPr>
              <a:xfrm>
                <a:off x="10518590" y="3885315"/>
                <a:ext cx="931125" cy="110160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Calibri"/>
                  <a:ea typeface="Calibri"/>
                  <a:cs typeface="Calibri"/>
                  <a:sym typeface="Calibri"/>
                </a:endParaRPr>
              </a:p>
            </p:txBody>
          </p:sp>
          <p:sp>
            <p:nvSpPr>
              <p:cNvPr id="129" name="Google Shape;171;p2">
                <a:extLst>
                  <a:ext uri="{FF2B5EF4-FFF2-40B4-BE49-F238E27FC236}">
                    <a16:creationId xmlns:a16="http://schemas.microsoft.com/office/drawing/2014/main" id="{EA1BDA86-8CFD-14DD-2729-1B06826F7E78}"/>
                  </a:ext>
                </a:extLst>
              </p:cNvPr>
              <p:cNvSpPr txBox="1"/>
              <p:nvPr/>
            </p:nvSpPr>
            <p:spPr>
              <a:xfrm>
                <a:off x="10507902" y="4081500"/>
                <a:ext cx="894085" cy="37113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solidFill>
                      <a:schemeClr val="dk1"/>
                    </a:solidFill>
                    <a:latin typeface="Arial"/>
                    <a:ea typeface="Arial"/>
                    <a:cs typeface="Arial"/>
                    <a:sym typeface="Arial"/>
                  </a:rPr>
                  <a:t>GPT-3</a:t>
                </a:r>
                <a:endParaRPr sz="1600" dirty="0"/>
              </a:p>
            </p:txBody>
          </p:sp>
          <p:pic>
            <p:nvPicPr>
              <p:cNvPr id="130" name="Picture 2" descr="Book set icon, logo isolated on white background Stock Vector | Adobe Stock">
                <a:extLst>
                  <a:ext uri="{FF2B5EF4-FFF2-40B4-BE49-F238E27FC236}">
                    <a16:creationId xmlns:a16="http://schemas.microsoft.com/office/drawing/2014/main" id="{AF04B2E3-0CD1-2372-232A-99C27DB491A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0857" t="68091"/>
              <a:stretch/>
            </p:blipFill>
            <p:spPr bwMode="auto">
              <a:xfrm>
                <a:off x="10792771" y="4427402"/>
                <a:ext cx="500582" cy="548085"/>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Book set icon, logo isolated on white background Stock Vector | Adobe Stock">
                <a:extLst>
                  <a:ext uri="{FF2B5EF4-FFF2-40B4-BE49-F238E27FC236}">
                    <a16:creationId xmlns:a16="http://schemas.microsoft.com/office/drawing/2014/main" id="{83980392-F7B3-67DE-492E-4748EEDA0FB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67523" b="69338"/>
              <a:stretch/>
            </p:blipFill>
            <p:spPr bwMode="auto">
              <a:xfrm>
                <a:off x="9564305" y="4398114"/>
                <a:ext cx="411479" cy="38849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44" name="Group 143">
            <a:extLst>
              <a:ext uri="{FF2B5EF4-FFF2-40B4-BE49-F238E27FC236}">
                <a16:creationId xmlns:a16="http://schemas.microsoft.com/office/drawing/2014/main" id="{C00C6150-A512-5C6E-DFC7-0D85FA15FF85}"/>
              </a:ext>
            </a:extLst>
          </p:cNvPr>
          <p:cNvGrpSpPr/>
          <p:nvPr/>
        </p:nvGrpSpPr>
        <p:grpSpPr>
          <a:xfrm>
            <a:off x="5485019" y="4973024"/>
            <a:ext cx="5616207" cy="1241499"/>
            <a:chOff x="5485019" y="4973024"/>
            <a:chExt cx="5616207" cy="1241499"/>
          </a:xfrm>
        </p:grpSpPr>
        <p:grpSp>
          <p:nvGrpSpPr>
            <p:cNvPr id="145" name="Group 144">
              <a:extLst>
                <a:ext uri="{FF2B5EF4-FFF2-40B4-BE49-F238E27FC236}">
                  <a16:creationId xmlns:a16="http://schemas.microsoft.com/office/drawing/2014/main" id="{93231EFB-F5B3-5FCA-993A-0B0E2D43C24E}"/>
                </a:ext>
              </a:extLst>
            </p:cNvPr>
            <p:cNvGrpSpPr/>
            <p:nvPr/>
          </p:nvGrpSpPr>
          <p:grpSpPr>
            <a:xfrm>
              <a:off x="5510979" y="5600878"/>
              <a:ext cx="329085" cy="613645"/>
              <a:chOff x="5510979" y="5600878"/>
              <a:chExt cx="329085" cy="613645"/>
            </a:xfrm>
          </p:grpSpPr>
          <p:cxnSp>
            <p:nvCxnSpPr>
              <p:cNvPr id="151" name="Google Shape;151;p2">
                <a:extLst>
                  <a:ext uri="{FF2B5EF4-FFF2-40B4-BE49-F238E27FC236}">
                    <a16:creationId xmlns:a16="http://schemas.microsoft.com/office/drawing/2014/main" id="{3F8BCEAC-B92E-F48D-DFF1-C32F38625253}"/>
                  </a:ext>
                </a:extLst>
              </p:cNvPr>
              <p:cNvCxnSpPr/>
              <p:nvPr/>
            </p:nvCxnSpPr>
            <p:spPr>
              <a:xfrm rot="5400000">
                <a:off x="5375499" y="5749958"/>
                <a:ext cx="612582" cy="316548"/>
              </a:xfrm>
              <a:prstGeom prst="bentConnector2">
                <a:avLst/>
              </a:prstGeom>
              <a:noFill/>
              <a:ln w="12700" cap="flat" cmpd="sng">
                <a:solidFill>
                  <a:schemeClr val="dk1"/>
                </a:solidFill>
                <a:prstDash val="solid"/>
                <a:miter lim="800000"/>
                <a:headEnd type="none" w="sm" len="sm"/>
                <a:tailEnd type="triangle" w="med" len="med"/>
              </a:ln>
            </p:spPr>
          </p:cxnSp>
          <p:cxnSp>
            <p:nvCxnSpPr>
              <p:cNvPr id="152" name="Google Shape;152;p2">
                <a:extLst>
                  <a:ext uri="{FF2B5EF4-FFF2-40B4-BE49-F238E27FC236}">
                    <a16:creationId xmlns:a16="http://schemas.microsoft.com/office/drawing/2014/main" id="{87788BD4-C25F-2270-054D-AF293C5C3BB8}"/>
                  </a:ext>
                </a:extLst>
              </p:cNvPr>
              <p:cNvCxnSpPr/>
              <p:nvPr/>
            </p:nvCxnSpPr>
            <p:spPr>
              <a:xfrm rot="5400000" flipH="1">
                <a:off x="5375499" y="5748895"/>
                <a:ext cx="612582" cy="316548"/>
              </a:xfrm>
              <a:prstGeom prst="bentConnector2">
                <a:avLst/>
              </a:prstGeom>
              <a:noFill/>
              <a:ln w="12700" cap="flat" cmpd="sng">
                <a:solidFill>
                  <a:schemeClr val="dk1"/>
                </a:solidFill>
                <a:prstDash val="solid"/>
                <a:miter lim="800000"/>
                <a:headEnd type="none" w="sm" len="sm"/>
                <a:tailEnd type="triangle" w="med" len="med"/>
              </a:ln>
            </p:spPr>
          </p:cxnSp>
          <p:cxnSp>
            <p:nvCxnSpPr>
              <p:cNvPr id="153" name="Google Shape;153;p2">
                <a:extLst>
                  <a:ext uri="{FF2B5EF4-FFF2-40B4-BE49-F238E27FC236}">
                    <a16:creationId xmlns:a16="http://schemas.microsoft.com/office/drawing/2014/main" id="{325566A8-E7DD-9D98-2C8A-052474D18ECE}"/>
                  </a:ext>
                </a:extLst>
              </p:cNvPr>
              <p:cNvCxnSpPr/>
              <p:nvPr/>
            </p:nvCxnSpPr>
            <p:spPr>
              <a:xfrm rot="10800000">
                <a:off x="5510979" y="5898476"/>
                <a:ext cx="329085" cy="309425"/>
              </a:xfrm>
              <a:prstGeom prst="bentConnector3">
                <a:avLst>
                  <a:gd name="adj1" fmla="val 0"/>
                </a:avLst>
              </a:prstGeom>
              <a:noFill/>
              <a:ln w="12700" cap="flat" cmpd="sng">
                <a:solidFill>
                  <a:schemeClr val="dk1"/>
                </a:solidFill>
                <a:prstDash val="solid"/>
                <a:miter lim="800000"/>
                <a:headEnd type="none" w="sm" len="sm"/>
                <a:tailEnd type="triangle" w="med" len="med"/>
              </a:ln>
            </p:spPr>
          </p:cxnSp>
        </p:grpSp>
        <p:grpSp>
          <p:nvGrpSpPr>
            <p:cNvPr id="146" name="Group 145">
              <a:extLst>
                <a:ext uri="{FF2B5EF4-FFF2-40B4-BE49-F238E27FC236}">
                  <a16:creationId xmlns:a16="http://schemas.microsoft.com/office/drawing/2014/main" id="{5CFD8C16-3DD2-FD32-1C1E-04EC6A9E4D27}"/>
                </a:ext>
              </a:extLst>
            </p:cNvPr>
            <p:cNvGrpSpPr/>
            <p:nvPr/>
          </p:nvGrpSpPr>
          <p:grpSpPr>
            <a:xfrm>
              <a:off x="5485019" y="4973024"/>
              <a:ext cx="5616207" cy="930314"/>
              <a:chOff x="5485019" y="4973024"/>
              <a:chExt cx="5616207" cy="930314"/>
            </a:xfrm>
          </p:grpSpPr>
          <p:cxnSp>
            <p:nvCxnSpPr>
              <p:cNvPr id="147" name="Google Shape;156;p2">
                <a:extLst>
                  <a:ext uri="{FF2B5EF4-FFF2-40B4-BE49-F238E27FC236}">
                    <a16:creationId xmlns:a16="http://schemas.microsoft.com/office/drawing/2014/main" id="{4D52FC84-676C-A326-2CC5-4DBE794B3A00}"/>
                  </a:ext>
                </a:extLst>
              </p:cNvPr>
              <p:cNvCxnSpPr>
                <a:cxnSpLocks/>
              </p:cNvCxnSpPr>
              <p:nvPr/>
            </p:nvCxnSpPr>
            <p:spPr>
              <a:xfrm rot="5400000">
                <a:off x="7187654" y="3270389"/>
                <a:ext cx="927059" cy="4332329"/>
              </a:xfrm>
              <a:prstGeom prst="bentConnector2">
                <a:avLst/>
              </a:prstGeom>
              <a:noFill/>
              <a:ln w="12700" cap="flat" cmpd="sng">
                <a:solidFill>
                  <a:schemeClr val="dk1"/>
                </a:solidFill>
                <a:prstDash val="solid"/>
                <a:miter lim="800000"/>
                <a:headEnd type="none" w="sm" len="sm"/>
                <a:tailEnd type="none" w="sm" len="sm"/>
              </a:ln>
            </p:spPr>
          </p:cxnSp>
          <p:sp>
            <p:nvSpPr>
              <p:cNvPr id="148" name="Google Shape;164;p2">
                <a:extLst>
                  <a:ext uri="{FF2B5EF4-FFF2-40B4-BE49-F238E27FC236}">
                    <a16:creationId xmlns:a16="http://schemas.microsoft.com/office/drawing/2014/main" id="{3EC59B9A-BCEB-0F34-D0CD-5749F4087F94}"/>
                  </a:ext>
                </a:extLst>
              </p:cNvPr>
              <p:cNvSpPr txBox="1"/>
              <p:nvPr/>
            </p:nvSpPr>
            <p:spPr>
              <a:xfrm>
                <a:off x="8665051" y="4986923"/>
                <a:ext cx="1125442" cy="91102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i="1" dirty="0">
                    <a:solidFill>
                      <a:schemeClr val="dk1"/>
                    </a:solidFill>
                    <a:latin typeface="Arial"/>
                    <a:ea typeface="Arial"/>
                    <a:cs typeface="Arial"/>
                    <a:sym typeface="Arial"/>
                  </a:rPr>
                  <a:t>k</a:t>
                </a:r>
                <a:r>
                  <a:rPr lang="en-US" sz="1600" dirty="0">
                    <a:solidFill>
                      <a:schemeClr val="dk1"/>
                    </a:solidFill>
                    <a:latin typeface="Arial"/>
                    <a:ea typeface="Arial"/>
                    <a:cs typeface="Arial"/>
                    <a:sym typeface="Arial"/>
                  </a:rPr>
                  <a:t>-shot </a:t>
                </a:r>
                <a:endParaRPr sz="1600" dirty="0"/>
              </a:p>
              <a:p>
                <a:pPr marL="0" marR="0" lvl="0" indent="0" algn="r" rtl="0">
                  <a:spcBef>
                    <a:spcPts val="0"/>
                  </a:spcBef>
                  <a:spcAft>
                    <a:spcPts val="0"/>
                  </a:spcAft>
                  <a:buNone/>
                </a:pPr>
                <a:r>
                  <a:rPr lang="en-US" sz="1600" dirty="0">
                    <a:solidFill>
                      <a:schemeClr val="dk1"/>
                    </a:solidFill>
                    <a:latin typeface="Arial"/>
                    <a:ea typeface="Arial"/>
                    <a:cs typeface="Arial"/>
                    <a:sym typeface="Arial"/>
                  </a:rPr>
                  <a:t>finetuning</a:t>
                </a:r>
                <a:endParaRPr sz="1600" dirty="0"/>
              </a:p>
            </p:txBody>
          </p:sp>
          <p:sp>
            <p:nvSpPr>
              <p:cNvPr id="149" name="Google Shape;172;p2">
                <a:extLst>
                  <a:ext uri="{FF2B5EF4-FFF2-40B4-BE49-F238E27FC236}">
                    <a16:creationId xmlns:a16="http://schemas.microsoft.com/office/drawing/2014/main" id="{5A91B8A2-3BCB-64F3-F44A-96CE4446ECE0}"/>
                  </a:ext>
                </a:extLst>
              </p:cNvPr>
              <p:cNvSpPr txBox="1"/>
              <p:nvPr/>
            </p:nvSpPr>
            <p:spPr>
              <a:xfrm>
                <a:off x="9975784" y="4992311"/>
                <a:ext cx="1125442" cy="91102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i="1" dirty="0">
                    <a:solidFill>
                      <a:schemeClr val="dk1"/>
                    </a:solidFill>
                    <a:latin typeface="Arial"/>
                    <a:ea typeface="Arial"/>
                    <a:cs typeface="Arial"/>
                    <a:sym typeface="Arial"/>
                  </a:rPr>
                  <a:t>k</a:t>
                </a:r>
                <a:r>
                  <a:rPr lang="en-US" sz="1600" dirty="0">
                    <a:solidFill>
                      <a:schemeClr val="dk1"/>
                    </a:solidFill>
                    <a:latin typeface="Arial"/>
                    <a:ea typeface="Arial"/>
                    <a:cs typeface="Arial"/>
                    <a:sym typeface="Arial"/>
                  </a:rPr>
                  <a:t>-shot </a:t>
                </a:r>
                <a:endParaRPr sz="1600" dirty="0"/>
              </a:p>
              <a:p>
                <a:pPr marL="0" marR="0" lvl="0" indent="0" algn="r" rtl="0">
                  <a:spcBef>
                    <a:spcPts val="0"/>
                  </a:spcBef>
                  <a:spcAft>
                    <a:spcPts val="0"/>
                  </a:spcAft>
                  <a:buNone/>
                </a:pPr>
                <a:r>
                  <a:rPr lang="en-US" sz="1600" dirty="0">
                    <a:solidFill>
                      <a:schemeClr val="dk1"/>
                    </a:solidFill>
                    <a:latin typeface="Arial"/>
                    <a:ea typeface="Arial"/>
                    <a:cs typeface="Arial"/>
                    <a:sym typeface="Arial"/>
                  </a:rPr>
                  <a:t>finetuning</a:t>
                </a:r>
                <a:endParaRPr sz="1600" dirty="0"/>
              </a:p>
            </p:txBody>
          </p:sp>
          <p:cxnSp>
            <p:nvCxnSpPr>
              <p:cNvPr id="150" name="Google Shape;176;p2">
                <a:extLst>
                  <a:ext uri="{FF2B5EF4-FFF2-40B4-BE49-F238E27FC236}">
                    <a16:creationId xmlns:a16="http://schemas.microsoft.com/office/drawing/2014/main" id="{3DA50C15-E185-959C-D283-034488A8D120}"/>
                  </a:ext>
                </a:extLst>
              </p:cNvPr>
              <p:cNvCxnSpPr>
                <a:cxnSpLocks/>
              </p:cNvCxnSpPr>
              <p:nvPr/>
            </p:nvCxnSpPr>
            <p:spPr>
              <a:xfrm rot="5400000">
                <a:off x="9695534" y="4555735"/>
                <a:ext cx="927776" cy="1767280"/>
              </a:xfrm>
              <a:prstGeom prst="bentConnector2">
                <a:avLst/>
              </a:prstGeom>
              <a:noFill/>
              <a:ln w="12700" cap="flat" cmpd="sng">
                <a:solidFill>
                  <a:schemeClr val="dk1"/>
                </a:solidFill>
                <a:prstDash val="solid"/>
                <a:miter lim="800000"/>
                <a:headEnd type="none" w="sm" len="sm"/>
                <a:tailEnd type="none" w="sm" len="sm"/>
              </a:ln>
            </p:spPr>
          </p:cxnSp>
        </p:grpSp>
      </p:grpSp>
      <p:grpSp>
        <p:nvGrpSpPr>
          <p:cNvPr id="156" name="Group 155">
            <a:extLst>
              <a:ext uri="{FF2B5EF4-FFF2-40B4-BE49-F238E27FC236}">
                <a16:creationId xmlns:a16="http://schemas.microsoft.com/office/drawing/2014/main" id="{96333E70-B859-E280-FC6F-EE140E355E78}"/>
              </a:ext>
            </a:extLst>
          </p:cNvPr>
          <p:cNvGrpSpPr/>
          <p:nvPr/>
        </p:nvGrpSpPr>
        <p:grpSpPr>
          <a:xfrm>
            <a:off x="5481233" y="2649822"/>
            <a:ext cx="4362646" cy="2333789"/>
            <a:chOff x="5481233" y="2649822"/>
            <a:chExt cx="4362646" cy="2333789"/>
          </a:xfrm>
        </p:grpSpPr>
        <p:grpSp>
          <p:nvGrpSpPr>
            <p:cNvPr id="157" name="Group 156">
              <a:extLst>
                <a:ext uri="{FF2B5EF4-FFF2-40B4-BE49-F238E27FC236}">
                  <a16:creationId xmlns:a16="http://schemas.microsoft.com/office/drawing/2014/main" id="{13C9A95E-22BD-E816-722E-CAA5B7EC0859}"/>
                </a:ext>
              </a:extLst>
            </p:cNvPr>
            <p:cNvGrpSpPr/>
            <p:nvPr/>
          </p:nvGrpSpPr>
          <p:grpSpPr>
            <a:xfrm>
              <a:off x="5481233" y="2649822"/>
              <a:ext cx="2767246" cy="2265953"/>
              <a:chOff x="5481233" y="2649822"/>
              <a:chExt cx="2767246" cy="2265953"/>
            </a:xfrm>
          </p:grpSpPr>
          <p:cxnSp>
            <p:nvCxnSpPr>
              <p:cNvPr id="167" name="Google Shape;149;p2">
                <a:extLst>
                  <a:ext uri="{FF2B5EF4-FFF2-40B4-BE49-F238E27FC236}">
                    <a16:creationId xmlns:a16="http://schemas.microsoft.com/office/drawing/2014/main" id="{47E6A624-5B73-085E-8642-8D75D283D1AA}"/>
                  </a:ext>
                </a:extLst>
              </p:cNvPr>
              <p:cNvCxnSpPr/>
              <p:nvPr/>
            </p:nvCxnSpPr>
            <p:spPr>
              <a:xfrm>
                <a:off x="5804703" y="3513445"/>
                <a:ext cx="2443776" cy="368689"/>
              </a:xfrm>
              <a:prstGeom prst="bentConnector3">
                <a:avLst>
                  <a:gd name="adj1" fmla="val 100034"/>
                </a:avLst>
              </a:prstGeom>
              <a:noFill/>
              <a:ln w="12700" cap="flat" cmpd="sng">
                <a:solidFill>
                  <a:schemeClr val="dk1"/>
                </a:solidFill>
                <a:prstDash val="solid"/>
                <a:miter lim="800000"/>
                <a:headEnd type="none" w="sm" len="sm"/>
                <a:tailEnd type="triangle" w="med" len="med"/>
              </a:ln>
            </p:spPr>
          </p:cxnSp>
          <p:grpSp>
            <p:nvGrpSpPr>
              <p:cNvPr id="168" name="Group 167">
                <a:extLst>
                  <a:ext uri="{FF2B5EF4-FFF2-40B4-BE49-F238E27FC236}">
                    <a16:creationId xmlns:a16="http://schemas.microsoft.com/office/drawing/2014/main" id="{913909B5-D3BE-9870-0053-9F3F071EBB44}"/>
                  </a:ext>
                </a:extLst>
              </p:cNvPr>
              <p:cNvGrpSpPr/>
              <p:nvPr/>
            </p:nvGrpSpPr>
            <p:grpSpPr>
              <a:xfrm>
                <a:off x="5481233" y="2649822"/>
                <a:ext cx="329086" cy="2265953"/>
                <a:chOff x="5481233" y="2649822"/>
                <a:chExt cx="329086" cy="2265953"/>
              </a:xfrm>
            </p:grpSpPr>
            <p:cxnSp>
              <p:nvCxnSpPr>
                <p:cNvPr id="170" name="Google Shape;147;p2">
                  <a:extLst>
                    <a:ext uri="{FF2B5EF4-FFF2-40B4-BE49-F238E27FC236}">
                      <a16:creationId xmlns:a16="http://schemas.microsoft.com/office/drawing/2014/main" id="{71FA04AF-AFFE-48E7-3665-30ED6400B0F8}"/>
                    </a:ext>
                  </a:extLst>
                </p:cNvPr>
                <p:cNvCxnSpPr/>
                <p:nvPr/>
              </p:nvCxnSpPr>
              <p:spPr>
                <a:xfrm rot="5400000">
                  <a:off x="4521189" y="3626646"/>
                  <a:ext cx="2261711" cy="316548"/>
                </a:xfrm>
                <a:prstGeom prst="bentConnector2">
                  <a:avLst/>
                </a:prstGeom>
                <a:noFill/>
                <a:ln w="12700" cap="flat" cmpd="sng">
                  <a:solidFill>
                    <a:schemeClr val="dk1"/>
                  </a:solidFill>
                  <a:prstDash val="solid"/>
                  <a:miter lim="800000"/>
                  <a:headEnd type="none" w="sm" len="sm"/>
                  <a:tailEnd type="none" w="sm" len="sm"/>
                </a:ln>
              </p:spPr>
            </p:cxnSp>
            <p:cxnSp>
              <p:nvCxnSpPr>
                <p:cNvPr id="171" name="Google Shape;148;p2">
                  <a:extLst>
                    <a:ext uri="{FF2B5EF4-FFF2-40B4-BE49-F238E27FC236}">
                      <a16:creationId xmlns:a16="http://schemas.microsoft.com/office/drawing/2014/main" id="{6BFCFDA1-04A7-CA7D-1141-8D826BA0657D}"/>
                    </a:ext>
                  </a:extLst>
                </p:cNvPr>
                <p:cNvCxnSpPr/>
                <p:nvPr/>
              </p:nvCxnSpPr>
              <p:spPr>
                <a:xfrm rot="5400000" flipH="1">
                  <a:off x="4521189" y="3622404"/>
                  <a:ext cx="2261711" cy="316548"/>
                </a:xfrm>
                <a:prstGeom prst="bentConnector2">
                  <a:avLst/>
                </a:prstGeom>
                <a:noFill/>
                <a:ln w="12700" cap="flat" cmpd="sng">
                  <a:solidFill>
                    <a:schemeClr val="dk1"/>
                  </a:solidFill>
                  <a:prstDash val="solid"/>
                  <a:miter lim="800000"/>
                  <a:headEnd type="none" w="sm" len="sm"/>
                  <a:tailEnd type="none" w="sm" len="sm"/>
                </a:ln>
              </p:spPr>
            </p:cxnSp>
            <p:cxnSp>
              <p:nvCxnSpPr>
                <p:cNvPr id="172" name="Google Shape;150;p2">
                  <a:extLst>
                    <a:ext uri="{FF2B5EF4-FFF2-40B4-BE49-F238E27FC236}">
                      <a16:creationId xmlns:a16="http://schemas.microsoft.com/office/drawing/2014/main" id="{35B19493-3538-D0E5-609C-9F98524F9954}"/>
                    </a:ext>
                  </a:extLst>
                </p:cNvPr>
                <p:cNvCxnSpPr/>
                <p:nvPr/>
              </p:nvCxnSpPr>
              <p:spPr>
                <a:xfrm rot="5400000" flipH="1">
                  <a:off x="5074792" y="4155490"/>
                  <a:ext cx="1141968" cy="329085"/>
                </a:xfrm>
                <a:prstGeom prst="bentConnector3">
                  <a:avLst>
                    <a:gd name="adj1" fmla="val 99531"/>
                  </a:avLst>
                </a:prstGeom>
                <a:noFill/>
                <a:ln w="12700" cap="flat" cmpd="sng">
                  <a:solidFill>
                    <a:schemeClr val="dk1"/>
                  </a:solidFill>
                  <a:prstDash val="solid"/>
                  <a:miter lim="800000"/>
                  <a:headEnd type="none" w="sm" len="sm"/>
                  <a:tailEnd type="none" w="sm" len="sm"/>
                </a:ln>
              </p:spPr>
            </p:cxnSp>
          </p:grpSp>
          <p:sp>
            <p:nvSpPr>
              <p:cNvPr id="169" name="Google Shape;162;p2">
                <a:extLst>
                  <a:ext uri="{FF2B5EF4-FFF2-40B4-BE49-F238E27FC236}">
                    <a16:creationId xmlns:a16="http://schemas.microsoft.com/office/drawing/2014/main" id="{A764E0D9-60B2-9205-3D8F-544FA6B76B79}"/>
                  </a:ext>
                </a:extLst>
              </p:cNvPr>
              <p:cNvSpPr txBox="1"/>
              <p:nvPr/>
            </p:nvSpPr>
            <p:spPr>
              <a:xfrm>
                <a:off x="6833914" y="3128065"/>
                <a:ext cx="894085" cy="641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training</a:t>
                </a:r>
                <a:endParaRPr sz="1600"/>
              </a:p>
            </p:txBody>
          </p:sp>
        </p:grpSp>
        <p:grpSp>
          <p:nvGrpSpPr>
            <p:cNvPr id="158" name="Group 157">
              <a:extLst>
                <a:ext uri="{FF2B5EF4-FFF2-40B4-BE49-F238E27FC236}">
                  <a16:creationId xmlns:a16="http://schemas.microsoft.com/office/drawing/2014/main" id="{2B3E46A9-2BFD-C100-461A-DB38E5732631}"/>
                </a:ext>
              </a:extLst>
            </p:cNvPr>
            <p:cNvGrpSpPr/>
            <p:nvPr/>
          </p:nvGrpSpPr>
          <p:grpSpPr>
            <a:xfrm>
              <a:off x="8755395" y="3562581"/>
              <a:ext cx="1088484" cy="316548"/>
              <a:chOff x="8755395" y="3562581"/>
              <a:chExt cx="1088484" cy="316548"/>
            </a:xfrm>
          </p:grpSpPr>
          <p:cxnSp>
            <p:nvCxnSpPr>
              <p:cNvPr id="165" name="Google Shape;159;p2">
                <a:extLst>
                  <a:ext uri="{FF2B5EF4-FFF2-40B4-BE49-F238E27FC236}">
                    <a16:creationId xmlns:a16="http://schemas.microsoft.com/office/drawing/2014/main" id="{C647BE78-14AF-981C-A0E0-87BC2D14AF48}"/>
                  </a:ext>
                </a:extLst>
              </p:cNvPr>
              <p:cNvCxnSpPr/>
              <p:nvPr/>
            </p:nvCxnSpPr>
            <p:spPr>
              <a:xfrm>
                <a:off x="8757280" y="3562581"/>
                <a:ext cx="1086599" cy="316548"/>
              </a:xfrm>
              <a:prstGeom prst="bentConnector2">
                <a:avLst/>
              </a:prstGeom>
              <a:noFill/>
              <a:ln w="12700" cap="flat" cmpd="sng">
                <a:solidFill>
                  <a:schemeClr val="dk1"/>
                </a:solidFill>
                <a:prstDash val="solid"/>
                <a:miter lim="800000"/>
                <a:headEnd type="none" w="sm" len="sm"/>
                <a:tailEnd type="triangle" w="med" len="med"/>
              </a:ln>
            </p:spPr>
          </p:cxnSp>
          <p:cxnSp>
            <p:nvCxnSpPr>
              <p:cNvPr id="166" name="Google Shape;160;p2">
                <a:extLst>
                  <a:ext uri="{FF2B5EF4-FFF2-40B4-BE49-F238E27FC236}">
                    <a16:creationId xmlns:a16="http://schemas.microsoft.com/office/drawing/2014/main" id="{D094A497-0889-7779-A761-01CFAB9BEA9D}"/>
                  </a:ext>
                </a:extLst>
              </p:cNvPr>
              <p:cNvCxnSpPr/>
              <p:nvPr/>
            </p:nvCxnSpPr>
            <p:spPr>
              <a:xfrm flipH="1">
                <a:off x="8755395" y="3562581"/>
                <a:ext cx="1086599" cy="316548"/>
              </a:xfrm>
              <a:prstGeom prst="bentConnector2">
                <a:avLst/>
              </a:prstGeom>
              <a:noFill/>
              <a:ln w="12700" cap="flat" cmpd="sng">
                <a:solidFill>
                  <a:schemeClr val="dk1"/>
                </a:solidFill>
                <a:prstDash val="solid"/>
                <a:miter lim="800000"/>
                <a:headEnd type="none" w="sm" len="sm"/>
                <a:tailEnd type="triangle" w="med" len="med"/>
              </a:ln>
            </p:spPr>
          </p:cxnSp>
        </p:grpSp>
        <p:grpSp>
          <p:nvGrpSpPr>
            <p:cNvPr id="159" name="Group 158">
              <a:extLst>
                <a:ext uri="{FF2B5EF4-FFF2-40B4-BE49-F238E27FC236}">
                  <a16:creationId xmlns:a16="http://schemas.microsoft.com/office/drawing/2014/main" id="{180357B5-BEA3-E377-C955-548F0705BB2A}"/>
                </a:ext>
              </a:extLst>
            </p:cNvPr>
            <p:cNvGrpSpPr/>
            <p:nvPr/>
          </p:nvGrpSpPr>
          <p:grpSpPr>
            <a:xfrm>
              <a:off x="7630429" y="3885146"/>
              <a:ext cx="1542657" cy="1098465"/>
              <a:chOff x="7630429" y="3885146"/>
              <a:chExt cx="1542657" cy="1098465"/>
            </a:xfrm>
          </p:grpSpPr>
          <p:sp>
            <p:nvSpPr>
              <p:cNvPr id="160" name="Google Shape;142;p2">
                <a:extLst>
                  <a:ext uri="{FF2B5EF4-FFF2-40B4-BE49-F238E27FC236}">
                    <a16:creationId xmlns:a16="http://schemas.microsoft.com/office/drawing/2014/main" id="{698023BF-AFBD-12C0-8ED3-31CDF8EDB9EE}"/>
                  </a:ext>
                </a:extLst>
              </p:cNvPr>
              <p:cNvSpPr/>
              <p:nvPr/>
            </p:nvSpPr>
            <p:spPr>
              <a:xfrm>
                <a:off x="7630429" y="3885146"/>
                <a:ext cx="1505813" cy="109846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Calibri"/>
                  <a:ea typeface="Calibri"/>
                  <a:cs typeface="Calibri"/>
                  <a:sym typeface="Calibri"/>
                </a:endParaRPr>
              </a:p>
            </p:txBody>
          </p:sp>
          <p:sp>
            <p:nvSpPr>
              <p:cNvPr id="161" name="Google Shape;143;p2">
                <a:extLst>
                  <a:ext uri="{FF2B5EF4-FFF2-40B4-BE49-F238E27FC236}">
                    <a16:creationId xmlns:a16="http://schemas.microsoft.com/office/drawing/2014/main" id="{F822DDFF-A3A7-AF27-F8CD-9FACF50A38C2}"/>
                  </a:ext>
                </a:extLst>
              </p:cNvPr>
              <p:cNvSpPr txBox="1"/>
              <p:nvPr/>
            </p:nvSpPr>
            <p:spPr>
              <a:xfrm>
                <a:off x="7657871" y="4096024"/>
                <a:ext cx="1515215" cy="37113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err="1">
                    <a:solidFill>
                      <a:schemeClr val="dk1"/>
                    </a:solidFill>
                    <a:latin typeface="Arial"/>
                    <a:ea typeface="Arial"/>
                    <a:cs typeface="Arial"/>
                    <a:sym typeface="Arial"/>
                  </a:rPr>
                  <a:t>CancerGPT</a:t>
                </a:r>
                <a:r>
                  <a:rPr lang="en-US" sz="1600" dirty="0">
                    <a:solidFill>
                      <a:schemeClr val="dk1"/>
                    </a:solidFill>
                    <a:latin typeface="Arial"/>
                    <a:ea typeface="Arial"/>
                    <a:cs typeface="Arial"/>
                    <a:sym typeface="Arial"/>
                  </a:rPr>
                  <a:t> </a:t>
                </a:r>
                <a:endParaRPr sz="1600" dirty="0"/>
              </a:p>
            </p:txBody>
          </p:sp>
          <p:pic>
            <p:nvPicPr>
              <p:cNvPr id="162" name="Picture 2" descr="Book set icon, logo isolated on white background Stock Vector | Adobe Stock">
                <a:extLst>
                  <a:ext uri="{FF2B5EF4-FFF2-40B4-BE49-F238E27FC236}">
                    <a16:creationId xmlns:a16="http://schemas.microsoft.com/office/drawing/2014/main" id="{F92366B0-F0B2-BFAD-3B37-424CC4E067A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67523" b="69338"/>
              <a:stretch/>
            </p:blipFill>
            <p:spPr bwMode="auto">
              <a:xfrm>
                <a:off x="7943532" y="4442052"/>
                <a:ext cx="411479" cy="388491"/>
              </a:xfrm>
              <a:prstGeom prst="rect">
                <a:avLst/>
              </a:prstGeom>
              <a:noFill/>
              <a:extLst>
                <a:ext uri="{909E8E84-426E-40DD-AFC4-6F175D3DCCD1}">
                  <a14:hiddenFill xmlns:a14="http://schemas.microsoft.com/office/drawing/2010/main">
                    <a:solidFill>
                      <a:srgbClr val="FFFFFF"/>
                    </a:solidFill>
                  </a14:hiddenFill>
                </a:ext>
              </a:extLst>
            </p:spPr>
          </p:pic>
          <p:pic>
            <p:nvPicPr>
              <p:cNvPr id="163" name="Graphic 162" descr="Database with solid fill">
                <a:extLst>
                  <a:ext uri="{FF2B5EF4-FFF2-40B4-BE49-F238E27FC236}">
                    <a16:creationId xmlns:a16="http://schemas.microsoft.com/office/drawing/2014/main" id="{EB2C9C15-2877-986E-D175-FC08CD9EE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29159" y="4444941"/>
                <a:ext cx="440528" cy="440528"/>
              </a:xfrm>
              <a:prstGeom prst="rect">
                <a:avLst/>
              </a:prstGeom>
            </p:spPr>
          </p:pic>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E2DE06ED-C076-725F-75F6-E4615B5AB4E0}"/>
                      </a:ext>
                    </a:extLst>
                  </p:cNvPr>
                  <p:cNvSpPr txBox="1"/>
                  <p:nvPr/>
                </p:nvSpPr>
                <p:spPr>
                  <a:xfrm>
                    <a:off x="8233623" y="4470185"/>
                    <a:ext cx="32421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64" name="TextBox 163">
                    <a:extLst>
                      <a:ext uri="{FF2B5EF4-FFF2-40B4-BE49-F238E27FC236}">
                        <a16:creationId xmlns:a16="http://schemas.microsoft.com/office/drawing/2014/main" id="{E2DE06ED-C076-725F-75F6-E4615B5AB4E0}"/>
                      </a:ext>
                    </a:extLst>
                  </p:cNvPr>
                  <p:cNvSpPr txBox="1">
                    <a:spLocks noRot="1" noChangeAspect="1" noMove="1" noResize="1" noEditPoints="1" noAdjustHandles="1" noChangeArrowheads="1" noChangeShapeType="1" noTextEdit="1"/>
                  </p:cNvSpPr>
                  <p:nvPr/>
                </p:nvSpPr>
                <p:spPr>
                  <a:xfrm>
                    <a:off x="8233623" y="4470185"/>
                    <a:ext cx="324216" cy="369332"/>
                  </a:xfrm>
                  <a:prstGeom prst="rect">
                    <a:avLst/>
                  </a:prstGeom>
                  <a:blipFill>
                    <a:blip r:embed="rId10"/>
                    <a:stretch>
                      <a:fillRect r="-3846"/>
                    </a:stretch>
                  </a:blipFill>
                </p:spPr>
                <p:txBody>
                  <a:bodyPr/>
                  <a:lstStyle/>
                  <a:p>
                    <a:r>
                      <a:rPr lang="en-US">
                        <a:noFill/>
                      </a:rPr>
                      <a:t> </a:t>
                    </a:r>
                  </a:p>
                </p:txBody>
              </p:sp>
            </mc:Fallback>
          </mc:AlternateContent>
        </p:grpSp>
      </p:grpSp>
      <p:grpSp>
        <p:nvGrpSpPr>
          <p:cNvPr id="173" name="Group 172">
            <a:extLst>
              <a:ext uri="{FF2B5EF4-FFF2-40B4-BE49-F238E27FC236}">
                <a16:creationId xmlns:a16="http://schemas.microsoft.com/office/drawing/2014/main" id="{5511992B-2271-D020-E478-582D433EC9BC}"/>
              </a:ext>
            </a:extLst>
          </p:cNvPr>
          <p:cNvGrpSpPr/>
          <p:nvPr/>
        </p:nvGrpSpPr>
        <p:grpSpPr>
          <a:xfrm>
            <a:off x="6623833" y="4983610"/>
            <a:ext cx="1759504" cy="930276"/>
            <a:chOff x="6623833" y="4983610"/>
            <a:chExt cx="1759504" cy="930276"/>
          </a:xfrm>
        </p:grpSpPr>
        <p:cxnSp>
          <p:nvCxnSpPr>
            <p:cNvPr id="174" name="Google Shape;155;p2">
              <a:extLst>
                <a:ext uri="{FF2B5EF4-FFF2-40B4-BE49-F238E27FC236}">
                  <a16:creationId xmlns:a16="http://schemas.microsoft.com/office/drawing/2014/main" id="{EE56AA18-C482-33DD-E137-BF0D97CCB4A3}"/>
                </a:ext>
              </a:extLst>
            </p:cNvPr>
            <p:cNvCxnSpPr>
              <a:cxnSpLocks/>
            </p:cNvCxnSpPr>
            <p:nvPr/>
          </p:nvCxnSpPr>
          <p:spPr>
            <a:xfrm rot="5400000">
              <a:off x="7043691" y="4563752"/>
              <a:ext cx="919787" cy="1759504"/>
            </a:xfrm>
            <a:prstGeom prst="bentConnector2">
              <a:avLst/>
            </a:prstGeom>
            <a:noFill/>
            <a:ln w="12700" cap="flat" cmpd="sng">
              <a:solidFill>
                <a:schemeClr val="dk1"/>
              </a:solidFill>
              <a:prstDash val="solid"/>
              <a:miter lim="800000"/>
              <a:headEnd type="none" w="sm" len="sm"/>
              <a:tailEnd type="none" w="sm" len="sm"/>
            </a:ln>
          </p:spPr>
        </p:cxnSp>
        <p:sp>
          <p:nvSpPr>
            <p:cNvPr id="175" name="Google Shape;169;p2">
              <a:extLst>
                <a:ext uri="{FF2B5EF4-FFF2-40B4-BE49-F238E27FC236}">
                  <a16:creationId xmlns:a16="http://schemas.microsoft.com/office/drawing/2014/main" id="{A8D61F2E-6572-7313-384D-5C68E08928BC}"/>
                </a:ext>
              </a:extLst>
            </p:cNvPr>
            <p:cNvSpPr txBox="1"/>
            <p:nvPr/>
          </p:nvSpPr>
          <p:spPr>
            <a:xfrm>
              <a:off x="7229569" y="5002859"/>
              <a:ext cx="1125442" cy="91102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i="1" dirty="0">
                  <a:solidFill>
                    <a:schemeClr val="dk1"/>
                  </a:solidFill>
                  <a:latin typeface="Arial"/>
                  <a:ea typeface="Arial"/>
                  <a:cs typeface="Arial"/>
                  <a:sym typeface="Arial"/>
                </a:rPr>
                <a:t>k</a:t>
              </a:r>
              <a:r>
                <a:rPr lang="en-US" sz="1600" dirty="0">
                  <a:solidFill>
                    <a:schemeClr val="dk1"/>
                  </a:solidFill>
                  <a:latin typeface="Arial"/>
                  <a:ea typeface="Arial"/>
                  <a:cs typeface="Arial"/>
                  <a:sym typeface="Arial"/>
                </a:rPr>
                <a:t>-shot </a:t>
              </a:r>
              <a:endParaRPr sz="1600" dirty="0"/>
            </a:p>
            <a:p>
              <a:pPr marL="0" marR="0" lvl="0" indent="0" algn="r" rtl="0">
                <a:spcBef>
                  <a:spcPts val="0"/>
                </a:spcBef>
                <a:spcAft>
                  <a:spcPts val="0"/>
                </a:spcAft>
                <a:buNone/>
              </a:pPr>
              <a:r>
                <a:rPr lang="en-US" sz="1600" dirty="0">
                  <a:solidFill>
                    <a:schemeClr val="dk1"/>
                  </a:solidFill>
                  <a:latin typeface="Arial"/>
                  <a:ea typeface="Arial"/>
                  <a:cs typeface="Arial"/>
                  <a:sym typeface="Arial"/>
                </a:rPr>
                <a:t>finetuning</a:t>
              </a:r>
              <a:endParaRPr sz="1600" dirty="0"/>
            </a:p>
          </p:txBody>
        </p:sp>
      </p:grpSp>
      <p:grpSp>
        <p:nvGrpSpPr>
          <p:cNvPr id="180" name="Group 179">
            <a:extLst>
              <a:ext uri="{FF2B5EF4-FFF2-40B4-BE49-F238E27FC236}">
                <a16:creationId xmlns:a16="http://schemas.microsoft.com/office/drawing/2014/main" id="{4AAE9345-4B36-26A7-296C-A4D8C07C64D6}"/>
              </a:ext>
            </a:extLst>
          </p:cNvPr>
          <p:cNvGrpSpPr/>
          <p:nvPr/>
        </p:nvGrpSpPr>
        <p:grpSpPr>
          <a:xfrm>
            <a:off x="5804703" y="3513445"/>
            <a:ext cx="1705636" cy="1470166"/>
            <a:chOff x="5804703" y="3513445"/>
            <a:chExt cx="1705636" cy="1470166"/>
          </a:xfrm>
        </p:grpSpPr>
        <p:sp>
          <p:nvSpPr>
            <p:cNvPr id="176" name="Google Shape;140;p2">
              <a:extLst>
                <a:ext uri="{FF2B5EF4-FFF2-40B4-BE49-F238E27FC236}">
                  <a16:creationId xmlns:a16="http://schemas.microsoft.com/office/drawing/2014/main" id="{BD53384A-0A7B-5019-D6DE-5D8C0D9587EC}"/>
                </a:ext>
              </a:extLst>
            </p:cNvPr>
            <p:cNvSpPr/>
            <p:nvPr/>
          </p:nvSpPr>
          <p:spPr>
            <a:xfrm>
              <a:off x="5897679" y="3885315"/>
              <a:ext cx="1612659" cy="109829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Calibri"/>
                <a:ea typeface="Calibri"/>
                <a:cs typeface="Calibri"/>
                <a:sym typeface="Calibri"/>
              </a:endParaRPr>
            </a:p>
          </p:txBody>
        </p:sp>
        <p:sp>
          <p:nvSpPr>
            <p:cNvPr id="177" name="Google Shape;141;p2">
              <a:extLst>
                <a:ext uri="{FF2B5EF4-FFF2-40B4-BE49-F238E27FC236}">
                  <a16:creationId xmlns:a16="http://schemas.microsoft.com/office/drawing/2014/main" id="{107CD57C-3A8D-A875-A95B-E184019CB948}"/>
                </a:ext>
              </a:extLst>
            </p:cNvPr>
            <p:cNvSpPr txBox="1"/>
            <p:nvPr/>
          </p:nvSpPr>
          <p:spPr>
            <a:xfrm>
              <a:off x="5897680" y="3950630"/>
              <a:ext cx="1612659"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solidFill>
                    <a:schemeClr val="dk1"/>
                  </a:solidFill>
                  <a:latin typeface="Arial"/>
                  <a:ea typeface="Arial"/>
                  <a:cs typeface="Arial"/>
                  <a:sym typeface="Arial"/>
                </a:rPr>
                <a:t>General </a:t>
              </a:r>
              <a:endParaRPr sz="1600" dirty="0"/>
            </a:p>
            <a:p>
              <a:pPr marL="0" marR="0" lvl="0" indent="0" algn="ctr" rtl="0">
                <a:spcBef>
                  <a:spcPts val="0"/>
                </a:spcBef>
                <a:spcAft>
                  <a:spcPts val="0"/>
                </a:spcAft>
                <a:buNone/>
              </a:pPr>
              <a:r>
                <a:rPr lang="en-US" sz="1600" dirty="0">
                  <a:solidFill>
                    <a:schemeClr val="dk1"/>
                  </a:solidFill>
                  <a:latin typeface="Arial"/>
                  <a:ea typeface="Arial"/>
                  <a:cs typeface="Arial"/>
                  <a:sym typeface="Arial"/>
                </a:rPr>
                <a:t>machine learning</a:t>
              </a:r>
              <a:endParaRPr sz="1600" dirty="0"/>
            </a:p>
          </p:txBody>
        </p:sp>
        <p:cxnSp>
          <p:nvCxnSpPr>
            <p:cNvPr id="178" name="Google Shape;146;p2">
              <a:extLst>
                <a:ext uri="{FF2B5EF4-FFF2-40B4-BE49-F238E27FC236}">
                  <a16:creationId xmlns:a16="http://schemas.microsoft.com/office/drawing/2014/main" id="{DB2A9CAD-2A83-6820-9CE6-6B4581998BD0}"/>
                </a:ext>
              </a:extLst>
            </p:cNvPr>
            <p:cNvCxnSpPr/>
            <p:nvPr/>
          </p:nvCxnSpPr>
          <p:spPr>
            <a:xfrm>
              <a:off x="5804703" y="3513445"/>
              <a:ext cx="926567" cy="347035"/>
            </a:xfrm>
            <a:prstGeom prst="bentConnector2">
              <a:avLst/>
            </a:prstGeom>
            <a:noFill/>
            <a:ln w="12700" cap="flat" cmpd="sng">
              <a:solidFill>
                <a:schemeClr val="dk1"/>
              </a:solidFill>
              <a:prstDash val="solid"/>
              <a:miter lim="800000"/>
              <a:headEnd type="none" w="sm" len="sm"/>
              <a:tailEnd type="triangle" w="med" len="med"/>
            </a:ln>
          </p:spPr>
        </p:cxnSp>
        <p:pic>
          <p:nvPicPr>
            <p:cNvPr id="179" name="Graphic 178" descr="Database with solid fill">
              <a:extLst>
                <a:ext uri="{FF2B5EF4-FFF2-40B4-BE49-F238E27FC236}">
                  <a16:creationId xmlns:a16="http://schemas.microsoft.com/office/drawing/2014/main" id="{B2AFFBE4-757B-C096-CC2A-B054DBC9D9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0654" y="4432758"/>
              <a:ext cx="440528" cy="440528"/>
            </a:xfrm>
            <a:prstGeom prst="rect">
              <a:avLst/>
            </a:prstGeom>
          </p:spPr>
        </p:pic>
      </p:grpSp>
      <p:grpSp>
        <p:nvGrpSpPr>
          <p:cNvPr id="183" name="Group 182">
            <a:extLst>
              <a:ext uri="{FF2B5EF4-FFF2-40B4-BE49-F238E27FC236}">
                <a16:creationId xmlns:a16="http://schemas.microsoft.com/office/drawing/2014/main" id="{2B1CDA2E-6F94-3C1B-63EC-388BB47F9465}"/>
              </a:ext>
            </a:extLst>
          </p:cNvPr>
          <p:cNvGrpSpPr/>
          <p:nvPr/>
        </p:nvGrpSpPr>
        <p:grpSpPr>
          <a:xfrm>
            <a:off x="5614414" y="4983612"/>
            <a:ext cx="1125442" cy="914716"/>
            <a:chOff x="5614414" y="4983612"/>
            <a:chExt cx="1125442" cy="914716"/>
          </a:xfrm>
        </p:grpSpPr>
        <p:cxnSp>
          <p:nvCxnSpPr>
            <p:cNvPr id="181" name="Google Shape;154;p2">
              <a:extLst>
                <a:ext uri="{FF2B5EF4-FFF2-40B4-BE49-F238E27FC236}">
                  <a16:creationId xmlns:a16="http://schemas.microsoft.com/office/drawing/2014/main" id="{EF62740F-DD0C-A6AD-EBEE-2BE0ABC656E3}"/>
                </a:ext>
              </a:extLst>
            </p:cNvPr>
            <p:cNvCxnSpPr>
              <a:cxnSpLocks/>
            </p:cNvCxnSpPr>
            <p:nvPr/>
          </p:nvCxnSpPr>
          <p:spPr>
            <a:xfrm rot="5400000">
              <a:off x="5812478" y="5006796"/>
              <a:ext cx="914716" cy="868347"/>
            </a:xfrm>
            <a:prstGeom prst="bentConnector3">
              <a:avLst>
                <a:gd name="adj1" fmla="val 100544"/>
              </a:avLst>
            </a:prstGeom>
            <a:noFill/>
            <a:ln w="12700" cap="flat" cmpd="sng">
              <a:solidFill>
                <a:schemeClr val="dk1"/>
              </a:solidFill>
              <a:prstDash val="solid"/>
              <a:miter lim="800000"/>
              <a:headEnd type="none" w="sm" len="sm"/>
              <a:tailEnd type="none" w="sm" len="sm"/>
            </a:ln>
          </p:spPr>
        </p:cxnSp>
        <p:sp>
          <p:nvSpPr>
            <p:cNvPr id="182" name="Google Shape;163;p2">
              <a:extLst>
                <a:ext uri="{FF2B5EF4-FFF2-40B4-BE49-F238E27FC236}">
                  <a16:creationId xmlns:a16="http://schemas.microsoft.com/office/drawing/2014/main" id="{8E0CB3DC-BCFB-BAF6-30BA-3A131F3682A3}"/>
                </a:ext>
              </a:extLst>
            </p:cNvPr>
            <p:cNvSpPr txBox="1"/>
            <p:nvPr/>
          </p:nvSpPr>
          <p:spPr>
            <a:xfrm>
              <a:off x="5614414" y="4986923"/>
              <a:ext cx="1125442" cy="91102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i="1" dirty="0">
                  <a:solidFill>
                    <a:schemeClr val="dk1"/>
                  </a:solidFill>
                  <a:latin typeface="Arial"/>
                  <a:ea typeface="Arial"/>
                  <a:cs typeface="Arial"/>
                  <a:sym typeface="Arial"/>
                </a:rPr>
                <a:t>k</a:t>
              </a:r>
              <a:r>
                <a:rPr lang="en-US" sz="1600" dirty="0">
                  <a:solidFill>
                    <a:schemeClr val="dk1"/>
                  </a:solidFill>
                  <a:latin typeface="Arial"/>
                  <a:ea typeface="Arial"/>
                  <a:cs typeface="Arial"/>
                  <a:sym typeface="Arial"/>
                </a:rPr>
                <a:t>-shot </a:t>
              </a:r>
              <a:endParaRPr sz="1600" dirty="0"/>
            </a:p>
            <a:p>
              <a:pPr marL="0" marR="0" lvl="0" indent="0" algn="r" rtl="0">
                <a:spcBef>
                  <a:spcPts val="0"/>
                </a:spcBef>
                <a:spcAft>
                  <a:spcPts val="0"/>
                </a:spcAft>
                <a:buNone/>
              </a:pPr>
              <a:r>
                <a:rPr lang="en-US" sz="1600" dirty="0">
                  <a:solidFill>
                    <a:schemeClr val="dk1"/>
                  </a:solidFill>
                  <a:latin typeface="Arial"/>
                  <a:ea typeface="Arial"/>
                  <a:cs typeface="Arial"/>
                  <a:sym typeface="Arial"/>
                </a:rPr>
                <a:t>finetuning</a:t>
              </a:r>
              <a:endParaRPr sz="1600" dirty="0"/>
            </a:p>
          </p:txBody>
        </p:sp>
      </p:grpSp>
    </p:spTree>
    <p:extLst>
      <p:ext uri="{BB962C8B-B14F-4D97-AF65-F5344CB8AC3E}">
        <p14:creationId xmlns:p14="http://schemas.microsoft.com/office/powerpoint/2010/main" val="386295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7" name="Picture 11">
            <a:extLst>
              <a:ext uri="{FF2B5EF4-FFF2-40B4-BE49-F238E27FC236}">
                <a16:creationId xmlns:a16="http://schemas.microsoft.com/office/drawing/2014/main" id="{BF3640BF-AAEE-D660-1828-33CD461D15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894"/>
          <a:stretch/>
        </p:blipFill>
        <p:spPr bwMode="auto">
          <a:xfrm>
            <a:off x="8608339" y="1221756"/>
            <a:ext cx="3295822" cy="1810677"/>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a:extLst>
              <a:ext uri="{FF2B5EF4-FFF2-40B4-BE49-F238E27FC236}">
                <a16:creationId xmlns:a16="http://schemas.microsoft.com/office/drawing/2014/main" id="{8BBCEF07-D52B-70FD-374E-898180316D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4840" y="1296189"/>
            <a:ext cx="3185045" cy="2008825"/>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a:extLst>
              <a:ext uri="{FF2B5EF4-FFF2-40B4-BE49-F238E27FC236}">
                <a16:creationId xmlns:a16="http://schemas.microsoft.com/office/drawing/2014/main" id="{CD8D2536-DD82-8B0F-EA48-B81775E8DC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7467" y="3042908"/>
            <a:ext cx="3222419" cy="2032397"/>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2AAD9232-603A-B5D3-A15A-6088D3514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11674" y="3000820"/>
            <a:ext cx="3289152" cy="2074485"/>
          </a:xfrm>
          <a:prstGeom prst="rect">
            <a:avLst/>
          </a:prstGeom>
          <a:noFill/>
          <a:extLst>
            <a:ext uri="{909E8E84-426E-40DD-AFC4-6F175D3DCCD1}">
              <a14:hiddenFill xmlns:a14="http://schemas.microsoft.com/office/drawing/2010/main">
                <a:solidFill>
                  <a:srgbClr val="FFFFFF"/>
                </a:solidFill>
              </a14:hiddenFill>
            </a:ext>
          </a:extLst>
        </p:spPr>
      </p:pic>
      <p:pic>
        <p:nvPicPr>
          <p:cNvPr id="9225" name="Picture 9">
            <a:extLst>
              <a:ext uri="{FF2B5EF4-FFF2-40B4-BE49-F238E27FC236}">
                <a16:creationId xmlns:a16="http://schemas.microsoft.com/office/drawing/2014/main" id="{6AA88F9C-5281-D78D-A230-ADB46AF1F52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1057"/>
          <a:stretch/>
        </p:blipFill>
        <p:spPr bwMode="auto">
          <a:xfrm>
            <a:off x="8619317" y="4814002"/>
            <a:ext cx="3281509" cy="1840831"/>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E00838F8-C6CF-0C9A-4B60-C983ED1290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1792"/>
          <a:stretch/>
        </p:blipFill>
        <p:spPr bwMode="auto">
          <a:xfrm>
            <a:off x="4808095" y="4822267"/>
            <a:ext cx="3285869" cy="18280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8AFE8F-2B3B-8032-FF37-87918303C669}"/>
              </a:ext>
            </a:extLst>
          </p:cNvPr>
          <p:cNvSpPr txBox="1"/>
          <p:nvPr/>
        </p:nvSpPr>
        <p:spPr>
          <a:xfrm>
            <a:off x="5810056" y="6556101"/>
            <a:ext cx="1537415" cy="331584"/>
          </a:xfrm>
          <a:prstGeom prst="rect">
            <a:avLst/>
          </a:prstGeom>
          <a:noFill/>
        </p:spPr>
        <p:txBody>
          <a:bodyPr wrap="none" rtlCol="0">
            <a:spAutoFit/>
          </a:bodyPr>
          <a:lstStyle/>
          <a:p>
            <a:r>
              <a:rPr lang="en-US" sz="1200" dirty="0">
                <a:solidFill>
                  <a:schemeClr val="accent3"/>
                </a:solidFill>
              </a:rPr>
              <a:t># training data (</a:t>
            </a:r>
            <a:r>
              <a:rPr lang="en-US" sz="1200" i="1" dirty="0">
                <a:solidFill>
                  <a:schemeClr val="accent3"/>
                </a:solidFill>
              </a:rPr>
              <a:t>k</a:t>
            </a:r>
            <a:r>
              <a:rPr lang="en-US" sz="1200" dirty="0">
                <a:solidFill>
                  <a:schemeClr val="accent3"/>
                </a:solidFill>
              </a:rPr>
              <a:t>)</a:t>
            </a:r>
          </a:p>
        </p:txBody>
      </p:sp>
      <p:sp>
        <p:nvSpPr>
          <p:cNvPr id="8" name="TextBox 7">
            <a:extLst>
              <a:ext uri="{FF2B5EF4-FFF2-40B4-BE49-F238E27FC236}">
                <a16:creationId xmlns:a16="http://schemas.microsoft.com/office/drawing/2014/main" id="{26CE84CD-0637-3754-3C51-2BE4017D1182}"/>
              </a:ext>
            </a:extLst>
          </p:cNvPr>
          <p:cNvSpPr txBox="1"/>
          <p:nvPr/>
        </p:nvSpPr>
        <p:spPr>
          <a:xfrm>
            <a:off x="9551752" y="6599213"/>
            <a:ext cx="1537415" cy="331584"/>
          </a:xfrm>
          <a:prstGeom prst="rect">
            <a:avLst/>
          </a:prstGeom>
          <a:noFill/>
        </p:spPr>
        <p:txBody>
          <a:bodyPr wrap="none" rtlCol="0">
            <a:spAutoFit/>
          </a:bodyPr>
          <a:lstStyle/>
          <a:p>
            <a:r>
              <a:rPr lang="en-US" sz="1200" dirty="0">
                <a:solidFill>
                  <a:schemeClr val="accent3"/>
                </a:solidFill>
              </a:rPr>
              <a:t># training data (</a:t>
            </a:r>
            <a:r>
              <a:rPr lang="en-US" sz="1200" i="1" dirty="0">
                <a:solidFill>
                  <a:schemeClr val="accent3"/>
                </a:solidFill>
              </a:rPr>
              <a:t>k</a:t>
            </a:r>
            <a:r>
              <a:rPr lang="en-US" sz="1200" dirty="0">
                <a:solidFill>
                  <a:schemeClr val="accent3"/>
                </a:solidFill>
              </a:rPr>
              <a:t>)</a:t>
            </a:r>
          </a:p>
        </p:txBody>
      </p:sp>
      <p:sp>
        <p:nvSpPr>
          <p:cNvPr id="10" name="TextBox 9">
            <a:extLst>
              <a:ext uri="{FF2B5EF4-FFF2-40B4-BE49-F238E27FC236}">
                <a16:creationId xmlns:a16="http://schemas.microsoft.com/office/drawing/2014/main" id="{97A08E25-A0E1-D8BF-CD0F-8B25BF6E557D}"/>
              </a:ext>
            </a:extLst>
          </p:cNvPr>
          <p:cNvSpPr txBox="1"/>
          <p:nvPr/>
        </p:nvSpPr>
        <p:spPr>
          <a:xfrm rot="16200000">
            <a:off x="4452190" y="1854407"/>
            <a:ext cx="736547" cy="331584"/>
          </a:xfrm>
          <a:prstGeom prst="rect">
            <a:avLst/>
          </a:prstGeom>
          <a:noFill/>
        </p:spPr>
        <p:txBody>
          <a:bodyPr wrap="none" rtlCol="0">
            <a:spAutoFit/>
          </a:bodyPr>
          <a:lstStyle/>
          <a:p>
            <a:r>
              <a:rPr lang="en-US" sz="1200" dirty="0">
                <a:solidFill>
                  <a:schemeClr val="accent3"/>
                </a:solidFill>
              </a:rPr>
              <a:t>AUPRC</a:t>
            </a:r>
          </a:p>
        </p:txBody>
      </p:sp>
      <p:sp>
        <p:nvSpPr>
          <p:cNvPr id="20" name="TextBox 19">
            <a:extLst>
              <a:ext uri="{FF2B5EF4-FFF2-40B4-BE49-F238E27FC236}">
                <a16:creationId xmlns:a16="http://schemas.microsoft.com/office/drawing/2014/main" id="{CD15B199-DD9D-3AC3-2C75-423BC01B8AFE}"/>
              </a:ext>
            </a:extLst>
          </p:cNvPr>
          <p:cNvSpPr txBox="1"/>
          <p:nvPr/>
        </p:nvSpPr>
        <p:spPr>
          <a:xfrm rot="16200000">
            <a:off x="4439822" y="3669911"/>
            <a:ext cx="736547" cy="331584"/>
          </a:xfrm>
          <a:prstGeom prst="rect">
            <a:avLst/>
          </a:prstGeom>
          <a:noFill/>
        </p:spPr>
        <p:txBody>
          <a:bodyPr wrap="none" rtlCol="0">
            <a:spAutoFit/>
          </a:bodyPr>
          <a:lstStyle/>
          <a:p>
            <a:r>
              <a:rPr lang="en-US" sz="1200" dirty="0">
                <a:solidFill>
                  <a:schemeClr val="accent3"/>
                </a:solidFill>
              </a:rPr>
              <a:t>AUPRC</a:t>
            </a:r>
          </a:p>
        </p:txBody>
      </p:sp>
      <p:sp>
        <p:nvSpPr>
          <p:cNvPr id="21" name="TextBox 20">
            <a:extLst>
              <a:ext uri="{FF2B5EF4-FFF2-40B4-BE49-F238E27FC236}">
                <a16:creationId xmlns:a16="http://schemas.microsoft.com/office/drawing/2014/main" id="{6DA6FE37-4AEA-271D-7E2B-224B2A42546B}"/>
              </a:ext>
            </a:extLst>
          </p:cNvPr>
          <p:cNvSpPr txBox="1"/>
          <p:nvPr/>
        </p:nvSpPr>
        <p:spPr>
          <a:xfrm rot="16200000">
            <a:off x="4436001" y="5555437"/>
            <a:ext cx="736547" cy="331584"/>
          </a:xfrm>
          <a:prstGeom prst="rect">
            <a:avLst/>
          </a:prstGeom>
          <a:noFill/>
        </p:spPr>
        <p:txBody>
          <a:bodyPr wrap="none" rtlCol="0">
            <a:spAutoFit/>
          </a:bodyPr>
          <a:lstStyle/>
          <a:p>
            <a:r>
              <a:rPr lang="en-US" sz="1200" dirty="0">
                <a:solidFill>
                  <a:schemeClr val="accent3"/>
                </a:solidFill>
              </a:rPr>
              <a:t>AUPRC</a:t>
            </a:r>
          </a:p>
        </p:txBody>
      </p:sp>
      <p:sp>
        <p:nvSpPr>
          <p:cNvPr id="22" name="TextBox 21">
            <a:extLst>
              <a:ext uri="{FF2B5EF4-FFF2-40B4-BE49-F238E27FC236}">
                <a16:creationId xmlns:a16="http://schemas.microsoft.com/office/drawing/2014/main" id="{3518268E-62FC-08FB-6834-18CEEFE1606A}"/>
              </a:ext>
            </a:extLst>
          </p:cNvPr>
          <p:cNvSpPr txBox="1"/>
          <p:nvPr/>
        </p:nvSpPr>
        <p:spPr>
          <a:xfrm rot="16200000">
            <a:off x="8151364" y="1784322"/>
            <a:ext cx="736547" cy="331584"/>
          </a:xfrm>
          <a:prstGeom prst="rect">
            <a:avLst/>
          </a:prstGeom>
          <a:noFill/>
        </p:spPr>
        <p:txBody>
          <a:bodyPr wrap="none" rtlCol="0">
            <a:spAutoFit/>
          </a:bodyPr>
          <a:lstStyle/>
          <a:p>
            <a:r>
              <a:rPr lang="en-US" sz="1200" dirty="0">
                <a:solidFill>
                  <a:schemeClr val="accent3"/>
                </a:solidFill>
              </a:rPr>
              <a:t>AUPRC</a:t>
            </a:r>
          </a:p>
        </p:txBody>
      </p:sp>
      <p:sp>
        <p:nvSpPr>
          <p:cNvPr id="23" name="TextBox 22">
            <a:extLst>
              <a:ext uri="{FF2B5EF4-FFF2-40B4-BE49-F238E27FC236}">
                <a16:creationId xmlns:a16="http://schemas.microsoft.com/office/drawing/2014/main" id="{BAD64112-8FEB-7ABE-5D96-4CEFD41F432B}"/>
              </a:ext>
            </a:extLst>
          </p:cNvPr>
          <p:cNvSpPr txBox="1"/>
          <p:nvPr/>
        </p:nvSpPr>
        <p:spPr>
          <a:xfrm rot="16200000">
            <a:off x="8199323" y="3698235"/>
            <a:ext cx="736547" cy="331584"/>
          </a:xfrm>
          <a:prstGeom prst="rect">
            <a:avLst/>
          </a:prstGeom>
          <a:noFill/>
        </p:spPr>
        <p:txBody>
          <a:bodyPr wrap="none" rtlCol="0">
            <a:spAutoFit/>
          </a:bodyPr>
          <a:lstStyle/>
          <a:p>
            <a:r>
              <a:rPr lang="en-US" sz="1200" dirty="0">
                <a:solidFill>
                  <a:schemeClr val="accent3"/>
                </a:solidFill>
              </a:rPr>
              <a:t>AUPRC</a:t>
            </a:r>
          </a:p>
        </p:txBody>
      </p:sp>
      <p:sp>
        <p:nvSpPr>
          <p:cNvPr id="24" name="TextBox 23">
            <a:extLst>
              <a:ext uri="{FF2B5EF4-FFF2-40B4-BE49-F238E27FC236}">
                <a16:creationId xmlns:a16="http://schemas.microsoft.com/office/drawing/2014/main" id="{6D06DCB7-AB97-5727-8A8B-E7C805C7978A}"/>
              </a:ext>
            </a:extLst>
          </p:cNvPr>
          <p:cNvSpPr txBox="1"/>
          <p:nvPr/>
        </p:nvSpPr>
        <p:spPr>
          <a:xfrm rot="16200000">
            <a:off x="8198594" y="5591944"/>
            <a:ext cx="736547" cy="331584"/>
          </a:xfrm>
          <a:prstGeom prst="rect">
            <a:avLst/>
          </a:prstGeom>
          <a:noFill/>
        </p:spPr>
        <p:txBody>
          <a:bodyPr wrap="none" rtlCol="0">
            <a:spAutoFit/>
          </a:bodyPr>
          <a:lstStyle/>
          <a:p>
            <a:r>
              <a:rPr lang="en-US" sz="1200" dirty="0">
                <a:solidFill>
                  <a:schemeClr val="accent3"/>
                </a:solidFill>
              </a:rPr>
              <a:t>AUPRC</a:t>
            </a:r>
          </a:p>
        </p:txBody>
      </p:sp>
      <p:grpSp>
        <p:nvGrpSpPr>
          <p:cNvPr id="4" name="Group 3">
            <a:extLst>
              <a:ext uri="{FF2B5EF4-FFF2-40B4-BE49-F238E27FC236}">
                <a16:creationId xmlns:a16="http://schemas.microsoft.com/office/drawing/2014/main" id="{9BFF1472-FDDE-0EEE-F31C-DE0F239E2FDB}"/>
              </a:ext>
            </a:extLst>
          </p:cNvPr>
          <p:cNvGrpSpPr/>
          <p:nvPr/>
        </p:nvGrpSpPr>
        <p:grpSpPr>
          <a:xfrm>
            <a:off x="4498245" y="1219940"/>
            <a:ext cx="3738380" cy="5636244"/>
            <a:chOff x="4566000" y="1156378"/>
            <a:chExt cx="3738380" cy="5636244"/>
          </a:xfrm>
        </p:grpSpPr>
        <p:sp>
          <p:nvSpPr>
            <p:cNvPr id="11" name="TextBox 10">
              <a:extLst>
                <a:ext uri="{FF2B5EF4-FFF2-40B4-BE49-F238E27FC236}">
                  <a16:creationId xmlns:a16="http://schemas.microsoft.com/office/drawing/2014/main" id="{2F462978-82F4-2F4E-5B1A-E5A1C4E576F3}"/>
                </a:ext>
              </a:extLst>
            </p:cNvPr>
            <p:cNvSpPr txBox="1"/>
            <p:nvPr/>
          </p:nvSpPr>
          <p:spPr>
            <a:xfrm>
              <a:off x="6878898" y="1283244"/>
              <a:ext cx="1425482" cy="369332"/>
            </a:xfrm>
            <a:prstGeom prst="rect">
              <a:avLst/>
            </a:prstGeom>
            <a:noFill/>
          </p:spPr>
          <p:txBody>
            <a:bodyPr wrap="square">
              <a:spAutoFit/>
            </a:bodyPr>
            <a:lstStyle/>
            <a:p>
              <a:r>
                <a:rPr lang="en-US" dirty="0" err="1"/>
                <a:t>CancerGPT</a:t>
              </a:r>
              <a:endParaRPr lang="en-US" dirty="0"/>
            </a:p>
          </p:txBody>
        </p:sp>
        <p:sp>
          <p:nvSpPr>
            <p:cNvPr id="15" name="Rectangle 14">
              <a:extLst>
                <a:ext uri="{FF2B5EF4-FFF2-40B4-BE49-F238E27FC236}">
                  <a16:creationId xmlns:a16="http://schemas.microsoft.com/office/drawing/2014/main" id="{B35DAC46-DF8B-D100-9880-8B95BAE3EA20}"/>
                </a:ext>
              </a:extLst>
            </p:cNvPr>
            <p:cNvSpPr/>
            <p:nvPr/>
          </p:nvSpPr>
          <p:spPr>
            <a:xfrm>
              <a:off x="4566000" y="1156378"/>
              <a:ext cx="3649708" cy="5636244"/>
            </a:xfrm>
            <a:prstGeom prst="rect">
              <a:avLst/>
            </a:prstGeom>
            <a:solidFill>
              <a:schemeClr val="accent6">
                <a:lumMod val="20000"/>
                <a:lumOff val="80000"/>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1CE1D2A7-3F9B-ECA9-EC21-ADBBFDE3C9CF}"/>
              </a:ext>
            </a:extLst>
          </p:cNvPr>
          <p:cNvGrpSpPr/>
          <p:nvPr/>
        </p:nvGrpSpPr>
        <p:grpSpPr>
          <a:xfrm>
            <a:off x="8345746" y="1219940"/>
            <a:ext cx="3846254" cy="5636244"/>
            <a:chOff x="8345746" y="1219940"/>
            <a:chExt cx="3846254" cy="5636244"/>
          </a:xfrm>
        </p:grpSpPr>
        <p:sp>
          <p:nvSpPr>
            <p:cNvPr id="30" name="TextBox 29">
              <a:extLst>
                <a:ext uri="{FF2B5EF4-FFF2-40B4-BE49-F238E27FC236}">
                  <a16:creationId xmlns:a16="http://schemas.microsoft.com/office/drawing/2014/main" id="{05ABBDD3-FBB7-5D28-5862-A312F1B5B110}"/>
                </a:ext>
              </a:extLst>
            </p:cNvPr>
            <p:cNvSpPr txBox="1"/>
            <p:nvPr/>
          </p:nvSpPr>
          <p:spPr>
            <a:xfrm>
              <a:off x="10500980" y="1397175"/>
              <a:ext cx="1691020" cy="369332"/>
            </a:xfrm>
            <a:prstGeom prst="rect">
              <a:avLst/>
            </a:prstGeom>
            <a:noFill/>
          </p:spPr>
          <p:txBody>
            <a:bodyPr wrap="square">
              <a:spAutoFit/>
            </a:bodyPr>
            <a:lstStyle/>
            <a:p>
              <a:pPr algn="ctr"/>
              <a:r>
                <a:rPr lang="en-US" dirty="0" err="1"/>
                <a:t>TabTransformer</a:t>
              </a:r>
              <a:endParaRPr lang="en-US" dirty="0"/>
            </a:p>
          </p:txBody>
        </p:sp>
        <p:sp>
          <p:nvSpPr>
            <p:cNvPr id="31" name="Rectangle 30">
              <a:extLst>
                <a:ext uri="{FF2B5EF4-FFF2-40B4-BE49-F238E27FC236}">
                  <a16:creationId xmlns:a16="http://schemas.microsoft.com/office/drawing/2014/main" id="{3963FB52-2CB5-8511-BF79-260E3DBBB5B3}"/>
                </a:ext>
              </a:extLst>
            </p:cNvPr>
            <p:cNvSpPr/>
            <p:nvPr/>
          </p:nvSpPr>
          <p:spPr>
            <a:xfrm>
              <a:off x="8345746" y="1219940"/>
              <a:ext cx="3649708" cy="5636244"/>
            </a:xfrm>
            <a:prstGeom prst="rect">
              <a:avLst/>
            </a:prstGeom>
            <a:solidFill>
              <a:schemeClr val="bg2">
                <a:lumMod val="90000"/>
                <a:alpha val="2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6" name="Picture 2" descr="image.png">
            <a:extLst>
              <a:ext uri="{FF2B5EF4-FFF2-40B4-BE49-F238E27FC236}">
                <a16:creationId xmlns:a16="http://schemas.microsoft.com/office/drawing/2014/main" id="{281AC2EE-31FF-4209-B668-83D964104EB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74" y="407689"/>
            <a:ext cx="4279378" cy="624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207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737947-4A01-A946-9915-5A39F3240C5E}"/>
              </a:ext>
            </a:extLst>
          </p:cNvPr>
          <p:cNvPicPr>
            <a:picLocks noChangeAspect="1"/>
          </p:cNvPicPr>
          <p:nvPr/>
        </p:nvPicPr>
        <p:blipFill>
          <a:blip r:embed="rId3"/>
          <a:stretch>
            <a:fillRect/>
          </a:stretch>
        </p:blipFill>
        <p:spPr>
          <a:xfrm>
            <a:off x="325464" y="917088"/>
            <a:ext cx="8649346" cy="5940912"/>
          </a:xfrm>
          <a:prstGeom prst="rect">
            <a:avLst/>
          </a:prstGeom>
        </p:spPr>
      </p:pic>
      <p:sp>
        <p:nvSpPr>
          <p:cNvPr id="7" name="TextBox 6">
            <a:extLst>
              <a:ext uri="{FF2B5EF4-FFF2-40B4-BE49-F238E27FC236}">
                <a16:creationId xmlns:a16="http://schemas.microsoft.com/office/drawing/2014/main" id="{C17322F4-5C39-735D-C7D4-4F16A9382A9F}"/>
              </a:ext>
            </a:extLst>
          </p:cNvPr>
          <p:cNvSpPr txBox="1"/>
          <p:nvPr/>
        </p:nvSpPr>
        <p:spPr>
          <a:xfrm>
            <a:off x="461075" y="6279717"/>
            <a:ext cx="4699860" cy="307777"/>
          </a:xfrm>
          <a:prstGeom prst="rect">
            <a:avLst/>
          </a:prstGeom>
          <a:noFill/>
        </p:spPr>
        <p:txBody>
          <a:bodyPr wrap="square">
            <a:spAutoFit/>
          </a:bodyPr>
          <a:lstStyle/>
          <a:p>
            <a:r>
              <a:rPr lang="en-US" sz="1400" dirty="0">
                <a:effectLst/>
                <a:latin typeface="AdvOTea1a7398"/>
              </a:rPr>
              <a:t>https://</a:t>
            </a:r>
            <a:r>
              <a:rPr lang="en-US" sz="1400" dirty="0" err="1">
                <a:effectLst/>
                <a:latin typeface="AdvOTea1a7398"/>
              </a:rPr>
              <a:t>doi.org</a:t>
            </a:r>
            <a:r>
              <a:rPr lang="en-US" sz="1400" dirty="0">
                <a:effectLst/>
                <a:latin typeface="AdvOTea1a7398"/>
              </a:rPr>
              <a:t>/10.1038/s41467-020-20294-x </a:t>
            </a:r>
            <a:endParaRPr lang="en-US" sz="1400" dirty="0"/>
          </a:p>
        </p:txBody>
      </p:sp>
      <p:grpSp>
        <p:nvGrpSpPr>
          <p:cNvPr id="17" name="Group 16">
            <a:extLst>
              <a:ext uri="{FF2B5EF4-FFF2-40B4-BE49-F238E27FC236}">
                <a16:creationId xmlns:a16="http://schemas.microsoft.com/office/drawing/2014/main" id="{617A2BDF-B11E-DE70-0F7B-E489FEB58AB9}"/>
              </a:ext>
            </a:extLst>
          </p:cNvPr>
          <p:cNvGrpSpPr/>
          <p:nvPr/>
        </p:nvGrpSpPr>
        <p:grpSpPr>
          <a:xfrm>
            <a:off x="1974097" y="1113295"/>
            <a:ext cx="6162513" cy="4419599"/>
            <a:chOff x="1974097" y="1113295"/>
            <a:chExt cx="6162513" cy="4419599"/>
          </a:xfrm>
        </p:grpSpPr>
        <p:sp>
          <p:nvSpPr>
            <p:cNvPr id="8" name="Oval 7">
              <a:extLst>
                <a:ext uri="{FF2B5EF4-FFF2-40B4-BE49-F238E27FC236}">
                  <a16:creationId xmlns:a16="http://schemas.microsoft.com/office/drawing/2014/main" id="{90339D08-2F1A-3156-68CE-B43A4AE38B70}"/>
                </a:ext>
              </a:extLst>
            </p:cNvPr>
            <p:cNvSpPr/>
            <p:nvPr/>
          </p:nvSpPr>
          <p:spPr>
            <a:xfrm>
              <a:off x="7299702" y="4138047"/>
              <a:ext cx="836908" cy="1069384"/>
            </a:xfrm>
            <a:prstGeom prst="ellipse">
              <a:avLst/>
            </a:prstGeom>
            <a:solidFill>
              <a:schemeClr val="accent6">
                <a:lumMod val="20000"/>
                <a:lumOff val="80000"/>
                <a:alpha val="20000"/>
              </a:schemeClr>
            </a:solidFill>
            <a:ln>
              <a:solidFill>
                <a:schemeClr val="accent6">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6E2F276-BF54-D1C4-77C0-1D35407B3158}"/>
                </a:ext>
              </a:extLst>
            </p:cNvPr>
            <p:cNvSpPr/>
            <p:nvPr/>
          </p:nvSpPr>
          <p:spPr>
            <a:xfrm>
              <a:off x="1974097" y="1113295"/>
              <a:ext cx="1435530" cy="870488"/>
            </a:xfrm>
            <a:prstGeom prst="ellipse">
              <a:avLst/>
            </a:prstGeom>
            <a:solidFill>
              <a:schemeClr val="accent6">
                <a:lumMod val="20000"/>
                <a:lumOff val="80000"/>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053B659-7578-E7B7-ACCB-E06C11656C5C}"/>
                </a:ext>
              </a:extLst>
            </p:cNvPr>
            <p:cNvSpPr/>
            <p:nvPr/>
          </p:nvSpPr>
          <p:spPr>
            <a:xfrm>
              <a:off x="4401519" y="4324027"/>
              <a:ext cx="418454" cy="307777"/>
            </a:xfrm>
            <a:prstGeom prst="ellipse">
              <a:avLst/>
            </a:prstGeom>
            <a:solidFill>
              <a:schemeClr val="accent6">
                <a:lumMod val="20000"/>
                <a:lumOff val="80000"/>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B6B3F1B-F7E2-307A-CAE2-45F558C9A4CD}"/>
                </a:ext>
              </a:extLst>
            </p:cNvPr>
            <p:cNvSpPr/>
            <p:nvPr/>
          </p:nvSpPr>
          <p:spPr>
            <a:xfrm>
              <a:off x="6103750" y="4954937"/>
              <a:ext cx="836908" cy="577957"/>
            </a:xfrm>
            <a:prstGeom prst="ellipse">
              <a:avLst/>
            </a:prstGeom>
            <a:solidFill>
              <a:schemeClr val="accent6">
                <a:lumMod val="20000"/>
                <a:lumOff val="80000"/>
                <a:alpha val="20000"/>
              </a:schemeClr>
            </a:solidFill>
            <a:ln>
              <a:solidFill>
                <a:schemeClr val="accent6">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E6094C73-4D62-9E83-82A1-E7FF18488922}"/>
              </a:ext>
            </a:extLst>
          </p:cNvPr>
          <p:cNvSpPr txBox="1"/>
          <p:nvPr/>
        </p:nvSpPr>
        <p:spPr>
          <a:xfrm>
            <a:off x="2642784" y="333469"/>
            <a:ext cx="5883544" cy="707886"/>
          </a:xfrm>
          <a:prstGeom prst="rect">
            <a:avLst/>
          </a:prstGeom>
          <a:noFill/>
        </p:spPr>
        <p:txBody>
          <a:bodyPr wrap="square">
            <a:spAutoFit/>
          </a:bodyPr>
          <a:lstStyle/>
          <a:p>
            <a:r>
              <a:rPr lang="en-US" sz="2000" b="1" dirty="0">
                <a:latin typeface="AdvOTea1a7398"/>
              </a:rPr>
              <a:t>Cancer cell line gene expression </a:t>
            </a:r>
            <a:br>
              <a:rPr lang="en-US" sz="2000" b="1" dirty="0">
                <a:latin typeface="AdvOTea1a7398"/>
              </a:rPr>
            </a:br>
            <a:r>
              <a:rPr lang="en-US" sz="2000" dirty="0">
                <a:latin typeface="AdvOTea1a7398"/>
              </a:rPr>
              <a:t>(Nature Communication 2021) </a:t>
            </a:r>
            <a:endParaRPr lang="en-US" sz="2000" dirty="0"/>
          </a:p>
        </p:txBody>
      </p:sp>
      <p:grpSp>
        <p:nvGrpSpPr>
          <p:cNvPr id="16" name="Group 15">
            <a:extLst>
              <a:ext uri="{FF2B5EF4-FFF2-40B4-BE49-F238E27FC236}">
                <a16:creationId xmlns:a16="http://schemas.microsoft.com/office/drawing/2014/main" id="{D37AD826-1537-57F3-3771-1BF99EA4633A}"/>
              </a:ext>
            </a:extLst>
          </p:cNvPr>
          <p:cNvGrpSpPr/>
          <p:nvPr/>
        </p:nvGrpSpPr>
        <p:grpSpPr>
          <a:xfrm>
            <a:off x="5459281" y="1667361"/>
            <a:ext cx="1481377" cy="2207215"/>
            <a:chOff x="5459281" y="1667361"/>
            <a:chExt cx="1481377" cy="2207215"/>
          </a:xfrm>
        </p:grpSpPr>
        <p:sp>
          <p:nvSpPr>
            <p:cNvPr id="12" name="Oval 11">
              <a:extLst>
                <a:ext uri="{FF2B5EF4-FFF2-40B4-BE49-F238E27FC236}">
                  <a16:creationId xmlns:a16="http://schemas.microsoft.com/office/drawing/2014/main" id="{1F50DC01-8C19-9F9D-D726-96EC72632F57}"/>
                </a:ext>
              </a:extLst>
            </p:cNvPr>
            <p:cNvSpPr/>
            <p:nvPr/>
          </p:nvSpPr>
          <p:spPr>
            <a:xfrm>
              <a:off x="6466023" y="2874934"/>
              <a:ext cx="474635" cy="554066"/>
            </a:xfrm>
            <a:prstGeom prst="ellipse">
              <a:avLst/>
            </a:prstGeom>
            <a:solidFill>
              <a:schemeClr val="bg2">
                <a:lumMod val="90000"/>
                <a:alpha val="2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D5C1DA2-CCC2-F125-2770-BF5162C8F4AC}"/>
                </a:ext>
              </a:extLst>
            </p:cNvPr>
            <p:cNvSpPr/>
            <p:nvPr/>
          </p:nvSpPr>
          <p:spPr>
            <a:xfrm>
              <a:off x="5991388" y="1667361"/>
              <a:ext cx="703880" cy="870488"/>
            </a:xfrm>
            <a:prstGeom prst="ellipse">
              <a:avLst/>
            </a:prstGeom>
            <a:solidFill>
              <a:schemeClr val="bg2">
                <a:lumMod val="90000"/>
                <a:alpha val="2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3452AD2-5B27-7197-61A2-3566BBE414B9}"/>
                </a:ext>
              </a:extLst>
            </p:cNvPr>
            <p:cNvSpPr/>
            <p:nvPr/>
          </p:nvSpPr>
          <p:spPr>
            <a:xfrm>
              <a:off x="5459281" y="3429000"/>
              <a:ext cx="703880" cy="445576"/>
            </a:xfrm>
            <a:prstGeom prst="ellipse">
              <a:avLst/>
            </a:prstGeom>
            <a:solidFill>
              <a:schemeClr val="bg2">
                <a:lumMod val="90000"/>
                <a:alpha val="2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68EF19B0-7BD1-6EDE-E6B4-11D75C09329E}"/>
              </a:ext>
            </a:extLst>
          </p:cNvPr>
          <p:cNvGrpSpPr/>
          <p:nvPr/>
        </p:nvGrpSpPr>
        <p:grpSpPr>
          <a:xfrm>
            <a:off x="9070184" y="1195953"/>
            <a:ext cx="2533743" cy="755991"/>
            <a:chOff x="9070184" y="1195953"/>
            <a:chExt cx="2533743" cy="755991"/>
          </a:xfrm>
        </p:grpSpPr>
        <p:sp>
          <p:nvSpPr>
            <p:cNvPr id="18" name="Oval 17">
              <a:extLst>
                <a:ext uri="{FF2B5EF4-FFF2-40B4-BE49-F238E27FC236}">
                  <a16:creationId xmlns:a16="http://schemas.microsoft.com/office/drawing/2014/main" id="{CD363F21-DF2C-2A56-E8B6-316A139BEDDB}"/>
                </a:ext>
              </a:extLst>
            </p:cNvPr>
            <p:cNvSpPr/>
            <p:nvPr/>
          </p:nvSpPr>
          <p:spPr>
            <a:xfrm>
              <a:off x="9070184" y="1195953"/>
              <a:ext cx="1285068" cy="705172"/>
            </a:xfrm>
            <a:prstGeom prst="ellipse">
              <a:avLst/>
            </a:prstGeom>
            <a:solidFill>
              <a:schemeClr val="accent6">
                <a:lumMod val="20000"/>
                <a:lumOff val="80000"/>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D3F4340-069A-08D7-172A-69D0B5267582}"/>
                </a:ext>
              </a:extLst>
            </p:cNvPr>
            <p:cNvSpPr txBox="1"/>
            <p:nvPr/>
          </p:nvSpPr>
          <p:spPr>
            <a:xfrm>
              <a:off x="10355252" y="1305613"/>
              <a:ext cx="1248675" cy="646331"/>
            </a:xfrm>
            <a:prstGeom prst="rect">
              <a:avLst/>
            </a:prstGeom>
            <a:noFill/>
          </p:spPr>
          <p:txBody>
            <a:bodyPr wrap="none" rtlCol="0">
              <a:spAutoFit/>
            </a:bodyPr>
            <a:lstStyle/>
            <a:p>
              <a:r>
                <a:rPr lang="en-US" dirty="0" err="1"/>
                <a:t>CancerGPT</a:t>
              </a:r>
              <a:br>
                <a:rPr lang="en-US" dirty="0"/>
              </a:br>
              <a:r>
                <a:rPr lang="en-US" dirty="0"/>
                <a:t> works best</a:t>
              </a:r>
            </a:p>
          </p:txBody>
        </p:sp>
      </p:grpSp>
      <p:grpSp>
        <p:nvGrpSpPr>
          <p:cNvPr id="25" name="Group 24">
            <a:extLst>
              <a:ext uri="{FF2B5EF4-FFF2-40B4-BE49-F238E27FC236}">
                <a16:creationId xmlns:a16="http://schemas.microsoft.com/office/drawing/2014/main" id="{86DE98E1-8356-6CC7-E626-2246E2D70B7F}"/>
              </a:ext>
            </a:extLst>
          </p:cNvPr>
          <p:cNvGrpSpPr/>
          <p:nvPr/>
        </p:nvGrpSpPr>
        <p:grpSpPr>
          <a:xfrm>
            <a:off x="9047586" y="3429000"/>
            <a:ext cx="3032689" cy="705172"/>
            <a:chOff x="9047586" y="3429000"/>
            <a:chExt cx="3032689" cy="705172"/>
          </a:xfrm>
        </p:grpSpPr>
        <p:sp>
          <p:nvSpPr>
            <p:cNvPr id="19" name="Oval 18">
              <a:extLst>
                <a:ext uri="{FF2B5EF4-FFF2-40B4-BE49-F238E27FC236}">
                  <a16:creationId xmlns:a16="http://schemas.microsoft.com/office/drawing/2014/main" id="{D83FE98F-4C5F-72A5-F72F-1D230CE20BF5}"/>
                </a:ext>
              </a:extLst>
            </p:cNvPr>
            <p:cNvSpPr/>
            <p:nvPr/>
          </p:nvSpPr>
          <p:spPr>
            <a:xfrm>
              <a:off x="9047586" y="3429000"/>
              <a:ext cx="1285069" cy="705172"/>
            </a:xfrm>
            <a:prstGeom prst="ellipse">
              <a:avLst/>
            </a:prstGeom>
            <a:solidFill>
              <a:schemeClr val="bg2">
                <a:lumMod val="90000"/>
                <a:alpha val="2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02F22D6-0DF0-32DB-0BCD-5719D13D6122}"/>
                </a:ext>
              </a:extLst>
            </p:cNvPr>
            <p:cNvSpPr txBox="1"/>
            <p:nvPr/>
          </p:nvSpPr>
          <p:spPr>
            <a:xfrm>
              <a:off x="10428028" y="3458420"/>
              <a:ext cx="1652247" cy="646331"/>
            </a:xfrm>
            <a:prstGeom prst="rect">
              <a:avLst/>
            </a:prstGeom>
            <a:noFill/>
          </p:spPr>
          <p:txBody>
            <a:bodyPr wrap="none" rtlCol="0">
              <a:spAutoFit/>
            </a:bodyPr>
            <a:lstStyle/>
            <a:p>
              <a:r>
                <a:rPr lang="en-US" dirty="0" err="1"/>
                <a:t>TabTransformer</a:t>
              </a:r>
              <a:br>
                <a:rPr lang="en-US" dirty="0"/>
              </a:br>
              <a:r>
                <a:rPr lang="en-US" dirty="0"/>
                <a:t> works best</a:t>
              </a:r>
            </a:p>
          </p:txBody>
        </p:sp>
      </p:grpSp>
      <p:sp>
        <p:nvSpPr>
          <p:cNvPr id="22" name="TextBox 21">
            <a:extLst>
              <a:ext uri="{FF2B5EF4-FFF2-40B4-BE49-F238E27FC236}">
                <a16:creationId xmlns:a16="http://schemas.microsoft.com/office/drawing/2014/main" id="{C1814FA0-D696-0553-D8DF-6A347CDAF0BC}"/>
              </a:ext>
            </a:extLst>
          </p:cNvPr>
          <p:cNvSpPr txBox="1"/>
          <p:nvPr/>
        </p:nvSpPr>
        <p:spPr>
          <a:xfrm>
            <a:off x="9733143" y="1914681"/>
            <a:ext cx="2628049" cy="646331"/>
          </a:xfrm>
          <a:prstGeom prst="rect">
            <a:avLst/>
          </a:prstGeom>
          <a:noFill/>
        </p:spPr>
        <p:txBody>
          <a:bodyPr wrap="square" rtlCol="0">
            <a:spAutoFit/>
          </a:bodyPr>
          <a:lstStyle/>
          <a:p>
            <a:r>
              <a:rPr lang="en-US" dirty="0"/>
              <a:t>heterogeneous to other common cell lines</a:t>
            </a:r>
          </a:p>
        </p:txBody>
      </p:sp>
      <p:sp>
        <p:nvSpPr>
          <p:cNvPr id="23" name="TextBox 22">
            <a:extLst>
              <a:ext uri="{FF2B5EF4-FFF2-40B4-BE49-F238E27FC236}">
                <a16:creationId xmlns:a16="http://schemas.microsoft.com/office/drawing/2014/main" id="{AE083547-839C-4C58-4859-35C9A5E0FDBE}"/>
              </a:ext>
            </a:extLst>
          </p:cNvPr>
          <p:cNvSpPr txBox="1"/>
          <p:nvPr/>
        </p:nvSpPr>
        <p:spPr>
          <a:xfrm>
            <a:off x="9311256" y="4288541"/>
            <a:ext cx="2912390" cy="646331"/>
          </a:xfrm>
          <a:prstGeom prst="rect">
            <a:avLst/>
          </a:prstGeom>
          <a:noFill/>
        </p:spPr>
        <p:txBody>
          <a:bodyPr wrap="square" rtlCol="0">
            <a:spAutoFit/>
          </a:bodyPr>
          <a:lstStyle/>
          <a:p>
            <a:r>
              <a:rPr lang="en-US" dirty="0"/>
              <a:t>Relatively homogeneous to other common cell lines</a:t>
            </a:r>
          </a:p>
        </p:txBody>
      </p:sp>
    </p:spTree>
    <p:extLst>
      <p:ext uri="{BB962C8B-B14F-4D97-AF65-F5344CB8AC3E}">
        <p14:creationId xmlns:p14="http://schemas.microsoft.com/office/powerpoint/2010/main" val="27777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A916F3-890E-B10E-E4D1-396CED5640C2}"/>
              </a:ext>
            </a:extLst>
          </p:cNvPr>
          <p:cNvSpPr txBox="1"/>
          <p:nvPr/>
        </p:nvSpPr>
        <p:spPr>
          <a:xfrm>
            <a:off x="439838" y="329579"/>
            <a:ext cx="11273742" cy="661720"/>
          </a:xfrm>
          <a:prstGeom prst="rect">
            <a:avLst/>
          </a:prstGeom>
          <a:noFill/>
        </p:spPr>
        <p:txBody>
          <a:bodyPr wrap="square" rtlCol="0" anchor="b">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3700" b="1" i="0" u="none" strike="noStrike" kern="1200" cap="none" spc="-145" normalizeH="0" baseline="0" noProof="0" dirty="0">
                <a:ln>
                  <a:noFill/>
                </a:ln>
                <a:solidFill>
                  <a:srgbClr val="111340"/>
                </a:solidFill>
                <a:effectLst/>
                <a:uLnTx/>
                <a:uFillTx/>
                <a:latin typeface="Calibri" panose="020F0502020204030204"/>
                <a:ea typeface="+mn-ea"/>
                <a:cs typeface="Poppins" pitchFamily="2" charset="77"/>
              </a:rPr>
              <a:t>So, what does it mean?</a:t>
            </a:r>
          </a:p>
        </p:txBody>
      </p:sp>
      <p:sp>
        <p:nvSpPr>
          <p:cNvPr id="13" name="TextBox 12">
            <a:extLst>
              <a:ext uri="{FF2B5EF4-FFF2-40B4-BE49-F238E27FC236}">
                <a16:creationId xmlns:a16="http://schemas.microsoft.com/office/drawing/2014/main" id="{8F3F28A7-80D9-5377-1BA6-9C63074EAC65}"/>
              </a:ext>
            </a:extLst>
          </p:cNvPr>
          <p:cNvSpPr txBox="1"/>
          <p:nvPr/>
        </p:nvSpPr>
        <p:spPr>
          <a:xfrm>
            <a:off x="762001" y="947744"/>
            <a:ext cx="10667999" cy="369332"/>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lang="en-US" dirty="0">
                <a:solidFill>
                  <a:prstClr val="black">
                    <a:lumMod val="50000"/>
                    <a:lumOff val="50000"/>
                  </a:prstClr>
                </a:solidFill>
                <a:latin typeface="Calibri" panose="020F0502020204030204"/>
              </a:rPr>
              <a:t>To summarize in human language…</a:t>
            </a:r>
            <a:endParaRPr kumimoji="0" lang="en-US" sz="1800" b="0" i="0" u="none" strike="noStrike" kern="1200" cap="none" spc="-60" normalizeH="0" baseline="0" noProof="0" dirty="0">
              <a:ln>
                <a:noFill/>
              </a:ln>
              <a:solidFill>
                <a:prstClr val="black">
                  <a:lumMod val="50000"/>
                  <a:lumOff val="50000"/>
                </a:prstClr>
              </a:solidFill>
              <a:effectLst/>
              <a:uLnTx/>
              <a:uFillTx/>
              <a:latin typeface="Calibri" panose="020F0502020204030204"/>
              <a:ea typeface="+mn-ea"/>
              <a:cs typeface="Poppins" pitchFamily="2" charset="77"/>
            </a:endParaRPr>
          </a:p>
        </p:txBody>
      </p:sp>
      <p:grpSp>
        <p:nvGrpSpPr>
          <p:cNvPr id="1098" name="Group 1097">
            <a:extLst>
              <a:ext uri="{FF2B5EF4-FFF2-40B4-BE49-F238E27FC236}">
                <a16:creationId xmlns:a16="http://schemas.microsoft.com/office/drawing/2014/main" id="{4F4D34FF-7143-1D25-F77B-F07D733DEDA0}"/>
              </a:ext>
            </a:extLst>
          </p:cNvPr>
          <p:cNvGrpSpPr/>
          <p:nvPr/>
        </p:nvGrpSpPr>
        <p:grpSpPr>
          <a:xfrm>
            <a:off x="64494" y="961357"/>
            <a:ext cx="4021955" cy="534597"/>
            <a:chOff x="64494" y="961357"/>
            <a:chExt cx="4021955" cy="534597"/>
          </a:xfrm>
        </p:grpSpPr>
        <p:pic>
          <p:nvPicPr>
            <p:cNvPr id="7" name="Graphic 6" descr="Database with solid fill">
              <a:extLst>
                <a:ext uri="{FF2B5EF4-FFF2-40B4-BE49-F238E27FC236}">
                  <a16:creationId xmlns:a16="http://schemas.microsoft.com/office/drawing/2014/main" id="{17FBC422-D3B0-C1AD-5D94-8AF8A15AAB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494" y="961357"/>
              <a:ext cx="511724" cy="511724"/>
            </a:xfrm>
            <a:prstGeom prst="rect">
              <a:avLst/>
            </a:prstGeom>
          </p:spPr>
        </p:pic>
        <p:sp>
          <p:nvSpPr>
            <p:cNvPr id="16" name="TextBox 15">
              <a:extLst>
                <a:ext uri="{FF2B5EF4-FFF2-40B4-BE49-F238E27FC236}">
                  <a16:creationId xmlns:a16="http://schemas.microsoft.com/office/drawing/2014/main" id="{05F6B074-A532-70BE-A0B1-474C18336F1D}"/>
                </a:ext>
              </a:extLst>
            </p:cNvPr>
            <p:cNvSpPr txBox="1"/>
            <p:nvPr/>
          </p:nvSpPr>
          <p:spPr>
            <a:xfrm>
              <a:off x="440770" y="961357"/>
              <a:ext cx="1475211" cy="523220"/>
            </a:xfrm>
            <a:prstGeom prst="rect">
              <a:avLst/>
            </a:prstGeom>
            <a:noFill/>
          </p:spPr>
          <p:txBody>
            <a:bodyPr wrap="none" rtlCol="0">
              <a:spAutoFit/>
            </a:bodyPr>
            <a:lstStyle/>
            <a:p>
              <a:pPr algn="ctr"/>
              <a:r>
                <a:rPr lang="en-US" sz="1400" dirty="0"/>
                <a:t>Source data</a:t>
              </a:r>
            </a:p>
            <a:p>
              <a:pPr algn="ctr"/>
              <a:r>
                <a:rPr lang="en-US" sz="1400" dirty="0"/>
                <a:t>(common tissues)</a:t>
              </a:r>
            </a:p>
          </p:txBody>
        </p:sp>
        <p:grpSp>
          <p:nvGrpSpPr>
            <p:cNvPr id="21" name="Group 20">
              <a:extLst>
                <a:ext uri="{FF2B5EF4-FFF2-40B4-BE49-F238E27FC236}">
                  <a16:creationId xmlns:a16="http://schemas.microsoft.com/office/drawing/2014/main" id="{6C42B24B-4C3D-4944-CB0F-6763C790DD02}"/>
                </a:ext>
              </a:extLst>
            </p:cNvPr>
            <p:cNvGrpSpPr/>
            <p:nvPr/>
          </p:nvGrpSpPr>
          <p:grpSpPr>
            <a:xfrm>
              <a:off x="1866488" y="978482"/>
              <a:ext cx="511724" cy="511724"/>
              <a:chOff x="2536276" y="1413381"/>
              <a:chExt cx="511724" cy="511724"/>
            </a:xfrm>
          </p:grpSpPr>
          <p:pic>
            <p:nvPicPr>
              <p:cNvPr id="17" name="Graphic 16" descr="Database with solid fill">
                <a:extLst>
                  <a:ext uri="{FF2B5EF4-FFF2-40B4-BE49-F238E27FC236}">
                    <a16:creationId xmlns:a16="http://schemas.microsoft.com/office/drawing/2014/main" id="{CBC8287E-6460-03D4-9615-B89AD5CFC4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6276" y="1413381"/>
                <a:ext cx="511724" cy="511724"/>
              </a:xfrm>
              <a:prstGeom prst="rect">
                <a:avLst/>
              </a:prstGeom>
            </p:spPr>
          </p:pic>
          <p:pic>
            <p:nvPicPr>
              <p:cNvPr id="18" name="Graphic 17" descr="Database with solid fill">
                <a:extLst>
                  <a:ext uri="{FF2B5EF4-FFF2-40B4-BE49-F238E27FC236}">
                    <a16:creationId xmlns:a16="http://schemas.microsoft.com/office/drawing/2014/main" id="{B0CDD4BD-B178-C698-991B-9B541F2D8EF6}"/>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41664"/>
              <a:stretch/>
            </p:blipFill>
            <p:spPr>
              <a:xfrm>
                <a:off x="2536276" y="1626589"/>
                <a:ext cx="511724" cy="298516"/>
              </a:xfrm>
              <a:prstGeom prst="rect">
                <a:avLst/>
              </a:prstGeom>
            </p:spPr>
          </p:pic>
        </p:grpSp>
        <p:sp>
          <p:nvSpPr>
            <p:cNvPr id="19" name="TextBox 18">
              <a:extLst>
                <a:ext uri="{FF2B5EF4-FFF2-40B4-BE49-F238E27FC236}">
                  <a16:creationId xmlns:a16="http://schemas.microsoft.com/office/drawing/2014/main" id="{254E929E-CAE0-A365-8CA0-DC1A7807743A}"/>
                </a:ext>
              </a:extLst>
            </p:cNvPr>
            <p:cNvSpPr txBox="1"/>
            <p:nvPr/>
          </p:nvSpPr>
          <p:spPr>
            <a:xfrm>
              <a:off x="2198496" y="972734"/>
              <a:ext cx="1887953" cy="523220"/>
            </a:xfrm>
            <a:prstGeom prst="rect">
              <a:avLst/>
            </a:prstGeom>
            <a:noFill/>
          </p:spPr>
          <p:txBody>
            <a:bodyPr wrap="none" rtlCol="0">
              <a:spAutoFit/>
            </a:bodyPr>
            <a:lstStyle/>
            <a:p>
              <a:pPr algn="ctr"/>
              <a:r>
                <a:rPr lang="en-US" sz="1400" dirty="0"/>
                <a:t>Target data</a:t>
              </a:r>
            </a:p>
            <a:p>
              <a:pPr algn="ctr"/>
              <a:r>
                <a:rPr lang="en-US" sz="1400" dirty="0"/>
                <a:t>(Rare tissue of interest)</a:t>
              </a:r>
            </a:p>
          </p:txBody>
        </p:sp>
      </p:grpSp>
      <p:grpSp>
        <p:nvGrpSpPr>
          <p:cNvPr id="1099" name="Group 1098">
            <a:extLst>
              <a:ext uri="{FF2B5EF4-FFF2-40B4-BE49-F238E27FC236}">
                <a16:creationId xmlns:a16="http://schemas.microsoft.com/office/drawing/2014/main" id="{26A17C2A-AFCA-C880-5435-786E218DEF71}"/>
              </a:ext>
            </a:extLst>
          </p:cNvPr>
          <p:cNvGrpSpPr/>
          <p:nvPr/>
        </p:nvGrpSpPr>
        <p:grpSpPr>
          <a:xfrm>
            <a:off x="6096000" y="1441104"/>
            <a:ext cx="3459826" cy="5416896"/>
            <a:chOff x="6096000" y="1441104"/>
            <a:chExt cx="3459826" cy="5416896"/>
          </a:xfrm>
        </p:grpSpPr>
        <p:cxnSp>
          <p:nvCxnSpPr>
            <p:cNvPr id="15" name="Straight Arrow Connector 14">
              <a:extLst>
                <a:ext uri="{FF2B5EF4-FFF2-40B4-BE49-F238E27FC236}">
                  <a16:creationId xmlns:a16="http://schemas.microsoft.com/office/drawing/2014/main" id="{2F062807-3396-C7D4-DCAE-F2C3602DE515}"/>
                </a:ext>
              </a:extLst>
            </p:cNvPr>
            <p:cNvCxnSpPr/>
            <p:nvPr/>
          </p:nvCxnSpPr>
          <p:spPr>
            <a:xfrm>
              <a:off x="6096000" y="1696966"/>
              <a:ext cx="0" cy="5161034"/>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32" name="Group 31">
              <a:extLst>
                <a:ext uri="{FF2B5EF4-FFF2-40B4-BE49-F238E27FC236}">
                  <a16:creationId xmlns:a16="http://schemas.microsoft.com/office/drawing/2014/main" id="{33590BE3-7EE9-0B98-9A67-03D8C4F30C55}"/>
                </a:ext>
              </a:extLst>
            </p:cNvPr>
            <p:cNvGrpSpPr/>
            <p:nvPr/>
          </p:nvGrpSpPr>
          <p:grpSpPr>
            <a:xfrm>
              <a:off x="6198579" y="1441104"/>
              <a:ext cx="1225754" cy="511724"/>
              <a:chOff x="6198579" y="1441104"/>
              <a:chExt cx="1225754" cy="511724"/>
            </a:xfrm>
          </p:grpSpPr>
          <p:pic>
            <p:nvPicPr>
              <p:cNvPr id="20" name="Graphic 19" descr="Database with solid fill">
                <a:extLst>
                  <a:ext uri="{FF2B5EF4-FFF2-40B4-BE49-F238E27FC236}">
                    <a16:creationId xmlns:a16="http://schemas.microsoft.com/office/drawing/2014/main" id="{0472CEE9-D20B-5EAE-1DC4-56E0890DCE7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98579" y="1441104"/>
                <a:ext cx="511724" cy="511724"/>
              </a:xfrm>
              <a:prstGeom prst="rect">
                <a:avLst/>
              </a:prstGeom>
            </p:spPr>
          </p:pic>
          <p:grpSp>
            <p:nvGrpSpPr>
              <p:cNvPr id="22" name="Group 21">
                <a:extLst>
                  <a:ext uri="{FF2B5EF4-FFF2-40B4-BE49-F238E27FC236}">
                    <a16:creationId xmlns:a16="http://schemas.microsoft.com/office/drawing/2014/main" id="{FFFA807D-019C-879B-A82E-CB6822FE2783}"/>
                  </a:ext>
                </a:extLst>
              </p:cNvPr>
              <p:cNvGrpSpPr/>
              <p:nvPr/>
            </p:nvGrpSpPr>
            <p:grpSpPr>
              <a:xfrm>
                <a:off x="6912609" y="1441104"/>
                <a:ext cx="511724" cy="511724"/>
                <a:chOff x="2536276" y="1413381"/>
                <a:chExt cx="511724" cy="511724"/>
              </a:xfrm>
            </p:grpSpPr>
            <p:pic>
              <p:nvPicPr>
                <p:cNvPr id="23" name="Graphic 22" descr="Database with solid fill">
                  <a:extLst>
                    <a:ext uri="{FF2B5EF4-FFF2-40B4-BE49-F238E27FC236}">
                      <a16:creationId xmlns:a16="http://schemas.microsoft.com/office/drawing/2014/main" id="{8A9F09AF-8916-13F0-B393-902920D5E2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6276" y="1413381"/>
                  <a:ext cx="511724" cy="511724"/>
                </a:xfrm>
                <a:prstGeom prst="rect">
                  <a:avLst/>
                </a:prstGeom>
              </p:spPr>
            </p:pic>
            <p:pic>
              <p:nvPicPr>
                <p:cNvPr id="24" name="Graphic 23" descr="Database with solid fill">
                  <a:extLst>
                    <a:ext uri="{FF2B5EF4-FFF2-40B4-BE49-F238E27FC236}">
                      <a16:creationId xmlns:a16="http://schemas.microsoft.com/office/drawing/2014/main" id="{A5EFFCB7-B3C2-9298-4B89-076E8C2BBBB1}"/>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41664"/>
                <a:stretch/>
              </p:blipFill>
              <p:spPr>
                <a:xfrm>
                  <a:off x="2536276" y="1626589"/>
                  <a:ext cx="511724" cy="298516"/>
                </a:xfrm>
                <a:prstGeom prst="rect">
                  <a:avLst/>
                </a:prstGeom>
              </p:spPr>
            </p:pic>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4F5C84B-BCEB-CC0E-FE1B-BEA6D7059D6A}"/>
                      </a:ext>
                    </a:extLst>
                  </p:cNvPr>
                  <p:cNvSpPr txBox="1"/>
                  <p:nvPr/>
                </p:nvSpPr>
                <p:spPr>
                  <a:xfrm>
                    <a:off x="6700048" y="1558466"/>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25" name="TextBox 24">
                    <a:extLst>
                      <a:ext uri="{FF2B5EF4-FFF2-40B4-BE49-F238E27FC236}">
                        <a16:creationId xmlns:a16="http://schemas.microsoft.com/office/drawing/2014/main" id="{54F5C84B-BCEB-CC0E-FE1B-BEA6D7059D6A}"/>
                      </a:ext>
                    </a:extLst>
                  </p:cNvPr>
                  <p:cNvSpPr txBox="1">
                    <a:spLocks noRot="1" noChangeAspect="1" noMove="1" noResize="1" noEditPoints="1" noAdjustHandles="1" noChangeArrowheads="1" noChangeShapeType="1" noTextEdit="1"/>
                  </p:cNvSpPr>
                  <p:nvPr/>
                </p:nvSpPr>
                <p:spPr>
                  <a:xfrm>
                    <a:off x="6700048" y="1558466"/>
                    <a:ext cx="218008" cy="276999"/>
                  </a:xfrm>
                  <a:prstGeom prst="rect">
                    <a:avLst/>
                  </a:prstGeom>
                  <a:blipFill>
                    <a:blip r:embed="rId11"/>
                    <a:stretch>
                      <a:fillRect l="-5556" r="-11111"/>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F18577FF-2DCF-020B-32BF-225581DBA5BF}"/>
                </a:ext>
              </a:extLst>
            </p:cNvPr>
            <p:cNvGrpSpPr/>
            <p:nvPr/>
          </p:nvGrpSpPr>
          <p:grpSpPr>
            <a:xfrm>
              <a:off x="6167907" y="6306845"/>
              <a:ext cx="1225754" cy="511724"/>
              <a:chOff x="6167907" y="6306845"/>
              <a:chExt cx="1225754" cy="511724"/>
            </a:xfrm>
          </p:grpSpPr>
          <p:pic>
            <p:nvPicPr>
              <p:cNvPr id="26" name="Graphic 25" descr="Database with solid fill">
                <a:extLst>
                  <a:ext uri="{FF2B5EF4-FFF2-40B4-BE49-F238E27FC236}">
                    <a16:creationId xmlns:a16="http://schemas.microsoft.com/office/drawing/2014/main" id="{A438891E-E94E-94E1-21F1-2AD73BA1CF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67907" y="6306845"/>
                <a:ext cx="511724" cy="511724"/>
              </a:xfrm>
              <a:prstGeom prst="rect">
                <a:avLst/>
              </a:prstGeom>
            </p:spPr>
          </p:pic>
          <p:grpSp>
            <p:nvGrpSpPr>
              <p:cNvPr id="27" name="Group 26">
                <a:extLst>
                  <a:ext uri="{FF2B5EF4-FFF2-40B4-BE49-F238E27FC236}">
                    <a16:creationId xmlns:a16="http://schemas.microsoft.com/office/drawing/2014/main" id="{30D707AD-6319-04AA-8D58-0D68A2BCC83D}"/>
                  </a:ext>
                </a:extLst>
              </p:cNvPr>
              <p:cNvGrpSpPr/>
              <p:nvPr/>
            </p:nvGrpSpPr>
            <p:grpSpPr>
              <a:xfrm>
                <a:off x="6881937" y="6306845"/>
                <a:ext cx="511724" cy="511724"/>
                <a:chOff x="2536276" y="1413381"/>
                <a:chExt cx="511724" cy="511724"/>
              </a:xfrm>
            </p:grpSpPr>
            <p:pic>
              <p:nvPicPr>
                <p:cNvPr id="28" name="Graphic 27" descr="Database with solid fill">
                  <a:extLst>
                    <a:ext uri="{FF2B5EF4-FFF2-40B4-BE49-F238E27FC236}">
                      <a16:creationId xmlns:a16="http://schemas.microsoft.com/office/drawing/2014/main" id="{AB2A6C30-2EE4-F76E-6A08-8C5AE76196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6276" y="1413381"/>
                  <a:ext cx="511724" cy="511724"/>
                </a:xfrm>
                <a:prstGeom prst="rect">
                  <a:avLst/>
                </a:prstGeom>
              </p:spPr>
            </p:pic>
            <p:pic>
              <p:nvPicPr>
                <p:cNvPr id="29" name="Graphic 28" descr="Database with solid fill">
                  <a:extLst>
                    <a:ext uri="{FF2B5EF4-FFF2-40B4-BE49-F238E27FC236}">
                      <a16:creationId xmlns:a16="http://schemas.microsoft.com/office/drawing/2014/main" id="{9BDE6253-C9C9-5EB7-6BC9-A06A76F426F3}"/>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41664"/>
                <a:stretch/>
              </p:blipFill>
              <p:spPr>
                <a:xfrm>
                  <a:off x="2536276" y="1626589"/>
                  <a:ext cx="511724" cy="298516"/>
                </a:xfrm>
                <a:prstGeom prst="rect">
                  <a:avLst/>
                </a:prstGeom>
              </p:spPr>
            </p:pic>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83596D1-4E59-67BF-EFFF-5D5AAEBA6926}"/>
                      </a:ext>
                    </a:extLst>
                  </p:cNvPr>
                  <p:cNvSpPr txBox="1"/>
                  <p:nvPr/>
                </p:nvSpPr>
                <p:spPr>
                  <a:xfrm>
                    <a:off x="6669376" y="6424207"/>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A83596D1-4E59-67BF-EFFF-5D5AAEBA6926}"/>
                      </a:ext>
                    </a:extLst>
                  </p:cNvPr>
                  <p:cNvSpPr txBox="1">
                    <a:spLocks noRot="1" noChangeAspect="1" noMove="1" noResize="1" noEditPoints="1" noAdjustHandles="1" noChangeArrowheads="1" noChangeShapeType="1" noTextEdit="1"/>
                  </p:cNvSpPr>
                  <p:nvPr/>
                </p:nvSpPr>
                <p:spPr>
                  <a:xfrm>
                    <a:off x="6669376" y="6424207"/>
                    <a:ext cx="226024" cy="276999"/>
                  </a:xfrm>
                  <a:prstGeom prst="rect">
                    <a:avLst/>
                  </a:prstGeom>
                  <a:blipFill>
                    <a:blip r:embed="rId12"/>
                    <a:stretch>
                      <a:fillRect l="-16667" r="-22222"/>
                    </a:stretch>
                  </a:blipFill>
                </p:spPr>
                <p:txBody>
                  <a:bodyPr/>
                  <a:lstStyle/>
                  <a:p>
                    <a:r>
                      <a:rPr lang="en-US">
                        <a:noFill/>
                      </a:rPr>
                      <a:t> </a:t>
                    </a:r>
                  </a:p>
                </p:txBody>
              </p:sp>
            </mc:Fallback>
          </mc:AlternateContent>
        </p:grpSp>
        <p:sp>
          <p:nvSpPr>
            <p:cNvPr id="37" name="TextBox 36">
              <a:extLst>
                <a:ext uri="{FF2B5EF4-FFF2-40B4-BE49-F238E27FC236}">
                  <a16:creationId xmlns:a16="http://schemas.microsoft.com/office/drawing/2014/main" id="{47B42404-66E3-A0C5-2CF4-BB6315F1D2C0}"/>
                </a:ext>
              </a:extLst>
            </p:cNvPr>
            <p:cNvSpPr txBox="1"/>
            <p:nvPr/>
          </p:nvSpPr>
          <p:spPr>
            <a:xfrm>
              <a:off x="7399654" y="1484577"/>
              <a:ext cx="1556463" cy="307777"/>
            </a:xfrm>
            <a:prstGeom prst="rect">
              <a:avLst/>
            </a:prstGeom>
            <a:noFill/>
          </p:spPr>
          <p:txBody>
            <a:bodyPr wrap="square">
              <a:spAutoFit/>
            </a:bodyPr>
            <a:lstStyle/>
            <a:p>
              <a:r>
                <a:rPr lang="en-US" sz="1400" dirty="0"/>
                <a:t>In distribution</a:t>
              </a:r>
            </a:p>
          </p:txBody>
        </p:sp>
        <p:sp>
          <p:nvSpPr>
            <p:cNvPr id="38" name="TextBox 37">
              <a:extLst>
                <a:ext uri="{FF2B5EF4-FFF2-40B4-BE49-F238E27FC236}">
                  <a16:creationId xmlns:a16="http://schemas.microsoft.com/office/drawing/2014/main" id="{F876C776-CDB7-51EF-BAAC-975718529A8F}"/>
                </a:ext>
              </a:extLst>
            </p:cNvPr>
            <p:cNvSpPr txBox="1"/>
            <p:nvPr/>
          </p:nvSpPr>
          <p:spPr>
            <a:xfrm>
              <a:off x="7393661" y="6378040"/>
              <a:ext cx="2162165" cy="307777"/>
            </a:xfrm>
            <a:prstGeom prst="rect">
              <a:avLst/>
            </a:prstGeom>
            <a:noFill/>
          </p:spPr>
          <p:txBody>
            <a:bodyPr wrap="square">
              <a:spAutoFit/>
            </a:bodyPr>
            <a:lstStyle/>
            <a:p>
              <a:r>
                <a:rPr lang="en-US" sz="1400" dirty="0"/>
                <a:t>Out-of- distribution</a:t>
              </a:r>
            </a:p>
          </p:txBody>
        </p:sp>
      </p:grpSp>
      <p:grpSp>
        <p:nvGrpSpPr>
          <p:cNvPr id="1100" name="Group 1099">
            <a:extLst>
              <a:ext uri="{FF2B5EF4-FFF2-40B4-BE49-F238E27FC236}">
                <a16:creationId xmlns:a16="http://schemas.microsoft.com/office/drawing/2014/main" id="{FFB99E86-5869-5B6D-85A3-0F4DF2829DAD}"/>
              </a:ext>
            </a:extLst>
          </p:cNvPr>
          <p:cNvGrpSpPr/>
          <p:nvPr/>
        </p:nvGrpSpPr>
        <p:grpSpPr>
          <a:xfrm>
            <a:off x="-18649" y="3369613"/>
            <a:ext cx="12243188" cy="999962"/>
            <a:chOff x="-18649" y="3369613"/>
            <a:chExt cx="12243188" cy="999962"/>
          </a:xfrm>
        </p:grpSpPr>
        <p:cxnSp>
          <p:nvCxnSpPr>
            <p:cNvPr id="33" name="Straight Arrow Connector 32">
              <a:extLst>
                <a:ext uri="{FF2B5EF4-FFF2-40B4-BE49-F238E27FC236}">
                  <a16:creationId xmlns:a16="http://schemas.microsoft.com/office/drawing/2014/main" id="{6E45403A-4AAA-6B4C-F18F-857E3EBCC580}"/>
                </a:ext>
              </a:extLst>
            </p:cNvPr>
            <p:cNvCxnSpPr>
              <a:cxnSpLocks/>
            </p:cNvCxnSpPr>
            <p:nvPr/>
          </p:nvCxnSpPr>
          <p:spPr>
            <a:xfrm flipH="1">
              <a:off x="375765" y="4369575"/>
              <a:ext cx="11440470" cy="0"/>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id="{152A74BA-A2B6-2967-3285-A14B6A970945}"/>
                </a:ext>
              </a:extLst>
            </p:cNvPr>
            <p:cNvGrpSpPr/>
            <p:nvPr/>
          </p:nvGrpSpPr>
          <p:grpSpPr>
            <a:xfrm>
              <a:off x="11646244" y="3648960"/>
              <a:ext cx="511724" cy="511724"/>
              <a:chOff x="2536276" y="1413381"/>
              <a:chExt cx="511724" cy="511724"/>
            </a:xfrm>
          </p:grpSpPr>
          <p:pic>
            <p:nvPicPr>
              <p:cNvPr id="40" name="Graphic 39" descr="Database with solid fill">
                <a:extLst>
                  <a:ext uri="{FF2B5EF4-FFF2-40B4-BE49-F238E27FC236}">
                    <a16:creationId xmlns:a16="http://schemas.microsoft.com/office/drawing/2014/main" id="{FA7524A0-8FC2-7DC4-4B78-2E77C422C5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6276" y="1413381"/>
                <a:ext cx="511724" cy="511724"/>
              </a:xfrm>
              <a:prstGeom prst="rect">
                <a:avLst/>
              </a:prstGeom>
            </p:spPr>
          </p:pic>
          <p:pic>
            <p:nvPicPr>
              <p:cNvPr id="41" name="Graphic 40" descr="Database with solid fill">
                <a:extLst>
                  <a:ext uri="{FF2B5EF4-FFF2-40B4-BE49-F238E27FC236}">
                    <a16:creationId xmlns:a16="http://schemas.microsoft.com/office/drawing/2014/main" id="{3E073DBF-9D2C-08F0-2E98-59ECA3484E41}"/>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41664"/>
              <a:stretch/>
            </p:blipFill>
            <p:spPr>
              <a:xfrm>
                <a:off x="2536276" y="1626589"/>
                <a:ext cx="511724" cy="298516"/>
              </a:xfrm>
              <a:prstGeom prst="rect">
                <a:avLst/>
              </a:prstGeom>
            </p:spPr>
          </p:pic>
        </p:grpSp>
        <p:grpSp>
          <p:nvGrpSpPr>
            <p:cNvPr id="45" name="Group 44">
              <a:extLst>
                <a:ext uri="{FF2B5EF4-FFF2-40B4-BE49-F238E27FC236}">
                  <a16:creationId xmlns:a16="http://schemas.microsoft.com/office/drawing/2014/main" id="{FFADF082-97CA-8BE3-17D4-1CADC1CA78F0}"/>
                </a:ext>
              </a:extLst>
            </p:cNvPr>
            <p:cNvGrpSpPr/>
            <p:nvPr/>
          </p:nvGrpSpPr>
          <p:grpSpPr>
            <a:xfrm>
              <a:off x="72484" y="3369613"/>
              <a:ext cx="511724" cy="511724"/>
              <a:chOff x="193474" y="3667101"/>
              <a:chExt cx="511724" cy="511724"/>
            </a:xfrm>
          </p:grpSpPr>
          <p:pic>
            <p:nvPicPr>
              <p:cNvPr id="43" name="Graphic 42" descr="Database with solid fill">
                <a:extLst>
                  <a:ext uri="{FF2B5EF4-FFF2-40B4-BE49-F238E27FC236}">
                    <a16:creationId xmlns:a16="http://schemas.microsoft.com/office/drawing/2014/main" id="{E850CC55-6BC3-B852-AEAF-C5C88AC2B3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3474" y="3667101"/>
                <a:ext cx="511724" cy="511724"/>
              </a:xfrm>
              <a:prstGeom prst="rect">
                <a:avLst/>
              </a:prstGeom>
            </p:spPr>
          </p:pic>
          <p:pic>
            <p:nvPicPr>
              <p:cNvPr id="44" name="Graphic 43" descr="Database with solid fill">
                <a:extLst>
                  <a:ext uri="{FF2B5EF4-FFF2-40B4-BE49-F238E27FC236}">
                    <a16:creationId xmlns:a16="http://schemas.microsoft.com/office/drawing/2014/main" id="{EEBB85DC-A3A2-D105-9C47-04789338D4D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84078"/>
              <a:stretch/>
            </p:blipFill>
            <p:spPr>
              <a:xfrm>
                <a:off x="193474" y="4097349"/>
                <a:ext cx="511724" cy="81475"/>
              </a:xfrm>
              <a:prstGeom prst="rect">
                <a:avLst/>
              </a:prstGeom>
            </p:spPr>
          </p:pic>
        </p:grpSp>
        <p:sp>
          <p:nvSpPr>
            <p:cNvPr id="47" name="TextBox 46">
              <a:extLst>
                <a:ext uri="{FF2B5EF4-FFF2-40B4-BE49-F238E27FC236}">
                  <a16:creationId xmlns:a16="http://schemas.microsoft.com/office/drawing/2014/main" id="{62DC1807-27A7-551A-F312-C740FA93DBAA}"/>
                </a:ext>
              </a:extLst>
            </p:cNvPr>
            <p:cNvSpPr txBox="1"/>
            <p:nvPr/>
          </p:nvSpPr>
          <p:spPr>
            <a:xfrm>
              <a:off x="10109560" y="4092099"/>
              <a:ext cx="2114979" cy="276999"/>
            </a:xfrm>
            <a:prstGeom prst="rect">
              <a:avLst/>
            </a:prstGeom>
            <a:noFill/>
          </p:spPr>
          <p:txBody>
            <a:bodyPr wrap="square">
              <a:spAutoFit/>
            </a:bodyPr>
            <a:lstStyle/>
            <a:p>
              <a:pPr algn="ctr"/>
              <a:r>
                <a:rPr lang="en-US" sz="1200" dirty="0"/>
                <a:t>More target  data to train (</a:t>
              </a:r>
              <a:r>
                <a:rPr lang="en-US" sz="1200" i="1" dirty="0"/>
                <a:t>k</a:t>
              </a:r>
              <a:r>
                <a:rPr lang="en-US" sz="1200" dirty="0"/>
                <a:t>)</a:t>
              </a:r>
            </a:p>
          </p:txBody>
        </p:sp>
        <p:sp>
          <p:nvSpPr>
            <p:cNvPr id="48" name="TextBox 47">
              <a:extLst>
                <a:ext uri="{FF2B5EF4-FFF2-40B4-BE49-F238E27FC236}">
                  <a16:creationId xmlns:a16="http://schemas.microsoft.com/office/drawing/2014/main" id="{E5DF9C06-EA2C-C094-0114-919520764A54}"/>
                </a:ext>
              </a:extLst>
            </p:cNvPr>
            <p:cNvSpPr txBox="1"/>
            <p:nvPr/>
          </p:nvSpPr>
          <p:spPr>
            <a:xfrm>
              <a:off x="-18649" y="3820111"/>
              <a:ext cx="1372393" cy="461665"/>
            </a:xfrm>
            <a:prstGeom prst="rect">
              <a:avLst/>
            </a:prstGeom>
            <a:noFill/>
          </p:spPr>
          <p:txBody>
            <a:bodyPr wrap="square">
              <a:spAutoFit/>
            </a:bodyPr>
            <a:lstStyle/>
            <a:p>
              <a:r>
                <a:rPr lang="en-US" sz="1200" dirty="0"/>
                <a:t>No target </a:t>
              </a:r>
              <a:br>
                <a:rPr lang="en-US" sz="1200" dirty="0"/>
              </a:br>
              <a:r>
                <a:rPr lang="en-US" sz="1200" dirty="0"/>
                <a:t>data to train (</a:t>
              </a:r>
              <a:r>
                <a:rPr lang="en-US" sz="1200" i="1" dirty="0"/>
                <a:t>k</a:t>
              </a:r>
              <a:r>
                <a:rPr lang="en-US" sz="1200" dirty="0"/>
                <a:t>)</a:t>
              </a:r>
            </a:p>
          </p:txBody>
        </p:sp>
      </p:grpSp>
      <p:sp>
        <p:nvSpPr>
          <p:cNvPr id="59" name="TextBox 58">
            <a:extLst>
              <a:ext uri="{FF2B5EF4-FFF2-40B4-BE49-F238E27FC236}">
                <a16:creationId xmlns:a16="http://schemas.microsoft.com/office/drawing/2014/main" id="{C5BB5EE6-2522-FFFB-AC69-6C2D9E92137B}"/>
              </a:ext>
            </a:extLst>
          </p:cNvPr>
          <p:cNvSpPr txBox="1"/>
          <p:nvPr/>
        </p:nvSpPr>
        <p:spPr>
          <a:xfrm>
            <a:off x="7507663" y="2743185"/>
            <a:ext cx="452782" cy="369332"/>
          </a:xfrm>
          <a:prstGeom prst="rect">
            <a:avLst/>
          </a:prstGeom>
          <a:noFill/>
        </p:spPr>
        <p:txBody>
          <a:bodyPr wrap="square">
            <a:spAutoFit/>
          </a:bodyPr>
          <a:lstStyle/>
          <a:p>
            <a:r>
              <a:rPr lang="en-US" sz="1800" dirty="0"/>
              <a:t>&lt;</a:t>
            </a:r>
            <a:endParaRPr lang="en-US" dirty="0"/>
          </a:p>
        </p:txBody>
      </p:sp>
      <p:sp>
        <p:nvSpPr>
          <p:cNvPr id="60" name="TextBox 59">
            <a:extLst>
              <a:ext uri="{FF2B5EF4-FFF2-40B4-BE49-F238E27FC236}">
                <a16:creationId xmlns:a16="http://schemas.microsoft.com/office/drawing/2014/main" id="{191E268B-0F3C-E254-977F-F9F73FF9A44B}"/>
              </a:ext>
            </a:extLst>
          </p:cNvPr>
          <p:cNvSpPr txBox="1"/>
          <p:nvPr/>
        </p:nvSpPr>
        <p:spPr>
          <a:xfrm>
            <a:off x="9588141" y="2741635"/>
            <a:ext cx="452782" cy="369332"/>
          </a:xfrm>
          <a:prstGeom prst="rect">
            <a:avLst/>
          </a:prstGeom>
          <a:noFill/>
        </p:spPr>
        <p:txBody>
          <a:bodyPr wrap="square">
            <a:spAutoFit/>
          </a:bodyPr>
          <a:lstStyle/>
          <a:p>
            <a:r>
              <a:rPr lang="en-US" sz="1800" dirty="0"/>
              <a:t>&lt;</a:t>
            </a:r>
            <a:endParaRPr lang="en-US" dirty="0"/>
          </a:p>
        </p:txBody>
      </p:sp>
      <p:grpSp>
        <p:nvGrpSpPr>
          <p:cNvPr id="1061" name="Group 1060">
            <a:extLst>
              <a:ext uri="{FF2B5EF4-FFF2-40B4-BE49-F238E27FC236}">
                <a16:creationId xmlns:a16="http://schemas.microsoft.com/office/drawing/2014/main" id="{EC028333-D320-DC43-1AAF-D6456F2D698E}"/>
              </a:ext>
            </a:extLst>
          </p:cNvPr>
          <p:cNvGrpSpPr/>
          <p:nvPr/>
        </p:nvGrpSpPr>
        <p:grpSpPr>
          <a:xfrm>
            <a:off x="6245793" y="2661949"/>
            <a:ext cx="1072131" cy="1025716"/>
            <a:chOff x="6245793" y="2661949"/>
            <a:chExt cx="1072131" cy="1025716"/>
          </a:xfrm>
        </p:grpSpPr>
        <p:pic>
          <p:nvPicPr>
            <p:cNvPr id="51" name="Picture 2" descr="Book set icon, logo isolated on white background Stock Vector | Adobe Stock">
              <a:extLst>
                <a:ext uri="{FF2B5EF4-FFF2-40B4-BE49-F238E27FC236}">
                  <a16:creationId xmlns:a16="http://schemas.microsoft.com/office/drawing/2014/main" id="{E28D5D67-C7B2-8BD1-ABE4-EBE9D01A7AD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0857" t="68091"/>
            <a:stretch/>
          </p:blipFill>
          <p:spPr bwMode="auto">
            <a:xfrm>
              <a:off x="6245793" y="2661949"/>
              <a:ext cx="594452" cy="650863"/>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D2B3A352-2BF4-F281-A62D-D6B0DAB41C2B}"/>
                </a:ext>
              </a:extLst>
            </p:cNvPr>
            <p:cNvSpPr txBox="1"/>
            <p:nvPr/>
          </p:nvSpPr>
          <p:spPr>
            <a:xfrm>
              <a:off x="6481497" y="3318333"/>
              <a:ext cx="791105" cy="369332"/>
            </a:xfrm>
            <a:prstGeom prst="rect">
              <a:avLst/>
            </a:prstGeom>
            <a:noFill/>
          </p:spPr>
          <p:txBody>
            <a:bodyPr wrap="square">
              <a:spAutoFit/>
            </a:bodyPr>
            <a:lstStyle/>
            <a:p>
              <a:r>
                <a:rPr lang="en-US" sz="1800" dirty="0"/>
                <a:t>GPT3</a:t>
              </a:r>
              <a:endParaRPr lang="en-US" dirty="0"/>
            </a:p>
          </p:txBody>
        </p:sp>
        <p:grpSp>
          <p:nvGrpSpPr>
            <p:cNvPr id="1025" name="Group 1024">
              <a:extLst>
                <a:ext uri="{FF2B5EF4-FFF2-40B4-BE49-F238E27FC236}">
                  <a16:creationId xmlns:a16="http://schemas.microsoft.com/office/drawing/2014/main" id="{F60E1E8B-EE63-0517-3B4E-A2DBA80A07D1}"/>
                </a:ext>
              </a:extLst>
            </p:cNvPr>
            <p:cNvGrpSpPr/>
            <p:nvPr/>
          </p:nvGrpSpPr>
          <p:grpSpPr>
            <a:xfrm>
              <a:off x="6806200" y="2700005"/>
              <a:ext cx="511724" cy="511724"/>
              <a:chOff x="2536276" y="1413381"/>
              <a:chExt cx="511724" cy="511724"/>
            </a:xfrm>
          </p:grpSpPr>
          <p:pic>
            <p:nvPicPr>
              <p:cNvPr id="1027" name="Graphic 1026" descr="Database with solid fill">
                <a:extLst>
                  <a:ext uri="{FF2B5EF4-FFF2-40B4-BE49-F238E27FC236}">
                    <a16:creationId xmlns:a16="http://schemas.microsoft.com/office/drawing/2014/main" id="{33DB8C2A-072F-90F6-872B-69B04C5791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6276" y="1413381"/>
                <a:ext cx="511724" cy="511724"/>
              </a:xfrm>
              <a:prstGeom prst="rect">
                <a:avLst/>
              </a:prstGeom>
            </p:spPr>
          </p:pic>
          <p:pic>
            <p:nvPicPr>
              <p:cNvPr id="1028" name="Graphic 1027" descr="Database with solid fill">
                <a:extLst>
                  <a:ext uri="{FF2B5EF4-FFF2-40B4-BE49-F238E27FC236}">
                    <a16:creationId xmlns:a16="http://schemas.microsoft.com/office/drawing/2014/main" id="{6D4D3CA2-5E9B-80D5-4B4B-F81127CC933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41664"/>
              <a:stretch/>
            </p:blipFill>
            <p:spPr>
              <a:xfrm>
                <a:off x="2536276" y="1626589"/>
                <a:ext cx="511724" cy="298516"/>
              </a:xfrm>
              <a:prstGeom prst="rect">
                <a:avLst/>
              </a:prstGeom>
            </p:spPr>
          </p:pic>
        </p:grpSp>
        <mc:AlternateContent xmlns:mc="http://schemas.openxmlformats.org/markup-compatibility/2006" xmlns:a14="http://schemas.microsoft.com/office/drawing/2010/main">
          <mc:Choice Requires="a14">
            <p:sp>
              <p:nvSpPr>
                <p:cNvPr id="1029" name="TextBox 1028">
                  <a:extLst>
                    <a:ext uri="{FF2B5EF4-FFF2-40B4-BE49-F238E27FC236}">
                      <a16:creationId xmlns:a16="http://schemas.microsoft.com/office/drawing/2014/main" id="{65251DA6-8827-9373-0631-4C30F5997ACF}"/>
                    </a:ext>
                  </a:extLst>
                </p:cNvPr>
                <p:cNvSpPr txBox="1"/>
                <p:nvPr/>
              </p:nvSpPr>
              <p:spPr>
                <a:xfrm>
                  <a:off x="6557437" y="2782430"/>
                  <a:ext cx="452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029" name="TextBox 1028">
                  <a:extLst>
                    <a:ext uri="{FF2B5EF4-FFF2-40B4-BE49-F238E27FC236}">
                      <a16:creationId xmlns:a16="http://schemas.microsoft.com/office/drawing/2014/main" id="{65251DA6-8827-9373-0631-4C30F5997ACF}"/>
                    </a:ext>
                  </a:extLst>
                </p:cNvPr>
                <p:cNvSpPr txBox="1">
                  <a:spLocks noRot="1" noChangeAspect="1" noMove="1" noResize="1" noEditPoints="1" noAdjustHandles="1" noChangeArrowheads="1" noChangeShapeType="1" noTextEdit="1"/>
                </p:cNvSpPr>
                <p:nvPr/>
              </p:nvSpPr>
              <p:spPr>
                <a:xfrm>
                  <a:off x="6557437" y="2782430"/>
                  <a:ext cx="452783" cy="369332"/>
                </a:xfrm>
                <a:prstGeom prst="rect">
                  <a:avLst/>
                </a:prstGeom>
                <a:blipFill>
                  <a:blip r:embed="rId14"/>
                  <a:stretch>
                    <a:fillRect/>
                  </a:stretch>
                </a:blipFill>
              </p:spPr>
              <p:txBody>
                <a:bodyPr/>
                <a:lstStyle/>
                <a:p>
                  <a:r>
                    <a:rPr lang="en-US">
                      <a:noFill/>
                    </a:rPr>
                    <a:t> </a:t>
                  </a:r>
                </a:p>
              </p:txBody>
            </p:sp>
          </mc:Fallback>
        </mc:AlternateContent>
      </p:grpSp>
      <p:grpSp>
        <p:nvGrpSpPr>
          <p:cNvPr id="1062" name="Group 1061">
            <a:extLst>
              <a:ext uri="{FF2B5EF4-FFF2-40B4-BE49-F238E27FC236}">
                <a16:creationId xmlns:a16="http://schemas.microsoft.com/office/drawing/2014/main" id="{5A3DE118-3AAB-4715-2408-3F41D41BA483}"/>
              </a:ext>
            </a:extLst>
          </p:cNvPr>
          <p:cNvGrpSpPr/>
          <p:nvPr/>
        </p:nvGrpSpPr>
        <p:grpSpPr>
          <a:xfrm>
            <a:off x="7895282" y="2692032"/>
            <a:ext cx="1553731" cy="990112"/>
            <a:chOff x="7471656" y="2692032"/>
            <a:chExt cx="1553731" cy="990112"/>
          </a:xfrm>
        </p:grpSpPr>
        <p:pic>
          <p:nvPicPr>
            <p:cNvPr id="53" name="Picture 2" descr="Book set icon, logo isolated on white background Stock Vector | Adobe Stock">
              <a:extLst>
                <a:ext uri="{FF2B5EF4-FFF2-40B4-BE49-F238E27FC236}">
                  <a16:creationId xmlns:a16="http://schemas.microsoft.com/office/drawing/2014/main" id="{CB33E09B-CFD3-BB88-8200-BDD4A6A3596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67523" b="69338"/>
            <a:stretch/>
          </p:blipFill>
          <p:spPr bwMode="auto">
            <a:xfrm>
              <a:off x="7575263" y="2719684"/>
              <a:ext cx="439328" cy="414784"/>
            </a:xfrm>
            <a:prstGeom prst="rect">
              <a:avLst/>
            </a:prstGeom>
            <a:noFill/>
            <a:extLst>
              <a:ext uri="{909E8E84-426E-40DD-AFC4-6F175D3DCCD1}">
                <a14:hiddenFill xmlns:a14="http://schemas.microsoft.com/office/drawing/2010/main">
                  <a:solidFill>
                    <a:srgbClr val="FFFFFF"/>
                  </a:solidFill>
                </a14:hiddenFill>
              </a:ext>
            </a:extLst>
          </p:spPr>
        </p:pic>
        <p:pic>
          <p:nvPicPr>
            <p:cNvPr id="54" name="Graphic 53" descr="Database with solid fill">
              <a:extLst>
                <a:ext uri="{FF2B5EF4-FFF2-40B4-BE49-F238E27FC236}">
                  <a16:creationId xmlns:a16="http://schemas.microsoft.com/office/drawing/2014/main" id="{D52BEC2C-29A2-153B-B2AB-D603998D28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3345" y="2695426"/>
              <a:ext cx="511724" cy="511724"/>
            </a:xfrm>
            <a:prstGeom prst="rect">
              <a:avLst/>
            </a:prstGeom>
          </p:spPr>
        </p:pic>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45DF98D-5745-D097-C368-55658A1CAD30}"/>
                    </a:ext>
                  </a:extLst>
                </p:cNvPr>
                <p:cNvSpPr txBox="1"/>
                <p:nvPr/>
              </p:nvSpPr>
              <p:spPr>
                <a:xfrm>
                  <a:off x="7876405" y="2763228"/>
                  <a:ext cx="452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56" name="TextBox 55">
                  <a:extLst>
                    <a:ext uri="{FF2B5EF4-FFF2-40B4-BE49-F238E27FC236}">
                      <a16:creationId xmlns:a16="http://schemas.microsoft.com/office/drawing/2014/main" id="{F45DF98D-5745-D097-C368-55658A1CAD30}"/>
                    </a:ext>
                  </a:extLst>
                </p:cNvPr>
                <p:cNvSpPr txBox="1">
                  <a:spLocks noRot="1" noChangeAspect="1" noMove="1" noResize="1" noEditPoints="1" noAdjustHandles="1" noChangeArrowheads="1" noChangeShapeType="1" noTextEdit="1"/>
                </p:cNvSpPr>
                <p:nvPr/>
              </p:nvSpPr>
              <p:spPr>
                <a:xfrm>
                  <a:off x="7876405" y="2763228"/>
                  <a:ext cx="452783" cy="369332"/>
                </a:xfrm>
                <a:prstGeom prst="rect">
                  <a:avLst/>
                </a:prstGeom>
                <a:blipFill>
                  <a:blip r:embed="rId15"/>
                  <a:stretch>
                    <a:fillRect/>
                  </a:stretch>
                </a:blipFill>
              </p:spPr>
              <p:txBody>
                <a:bodyPr/>
                <a:lstStyle/>
                <a:p>
                  <a:r>
                    <a:rPr lang="en-US">
                      <a:noFill/>
                    </a:rPr>
                    <a:t> </a:t>
                  </a:r>
                </a:p>
              </p:txBody>
            </p:sp>
          </mc:Fallback>
        </mc:AlternateContent>
        <p:sp>
          <p:nvSpPr>
            <p:cNvPr id="1024" name="TextBox 1023">
              <a:extLst>
                <a:ext uri="{FF2B5EF4-FFF2-40B4-BE49-F238E27FC236}">
                  <a16:creationId xmlns:a16="http://schemas.microsoft.com/office/drawing/2014/main" id="{DEF3CA65-3C5E-03FF-E319-EBDB72553D72}"/>
                </a:ext>
              </a:extLst>
            </p:cNvPr>
            <p:cNvSpPr txBox="1"/>
            <p:nvPr/>
          </p:nvSpPr>
          <p:spPr>
            <a:xfrm>
              <a:off x="7471656" y="3312812"/>
              <a:ext cx="1350899" cy="369332"/>
            </a:xfrm>
            <a:prstGeom prst="rect">
              <a:avLst/>
            </a:prstGeom>
            <a:noFill/>
          </p:spPr>
          <p:txBody>
            <a:bodyPr wrap="square">
              <a:spAutoFit/>
            </a:bodyPr>
            <a:lstStyle/>
            <a:p>
              <a:r>
                <a:rPr lang="en-US" sz="1800" dirty="0" err="1"/>
                <a:t>CancerGPT</a:t>
              </a:r>
              <a:endParaRPr lang="en-US" dirty="0"/>
            </a:p>
          </p:txBody>
        </p:sp>
        <p:grpSp>
          <p:nvGrpSpPr>
            <p:cNvPr id="1030" name="Group 1029">
              <a:extLst>
                <a:ext uri="{FF2B5EF4-FFF2-40B4-BE49-F238E27FC236}">
                  <a16:creationId xmlns:a16="http://schemas.microsoft.com/office/drawing/2014/main" id="{1364C428-E83B-AC3E-FE0E-46A6ADD3FF95}"/>
                </a:ext>
              </a:extLst>
            </p:cNvPr>
            <p:cNvGrpSpPr/>
            <p:nvPr/>
          </p:nvGrpSpPr>
          <p:grpSpPr>
            <a:xfrm>
              <a:off x="8513663" y="2692032"/>
              <a:ext cx="511724" cy="511724"/>
              <a:chOff x="2536276" y="1413381"/>
              <a:chExt cx="511724" cy="511724"/>
            </a:xfrm>
          </p:grpSpPr>
          <p:pic>
            <p:nvPicPr>
              <p:cNvPr id="1031" name="Graphic 1030" descr="Database with solid fill">
                <a:extLst>
                  <a:ext uri="{FF2B5EF4-FFF2-40B4-BE49-F238E27FC236}">
                    <a16:creationId xmlns:a16="http://schemas.microsoft.com/office/drawing/2014/main" id="{B9D7C71F-2869-5C72-6121-EF1809A0C5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6276" y="1413381"/>
                <a:ext cx="511724" cy="511724"/>
              </a:xfrm>
              <a:prstGeom prst="rect">
                <a:avLst/>
              </a:prstGeom>
            </p:spPr>
          </p:pic>
          <p:pic>
            <p:nvPicPr>
              <p:cNvPr id="1032" name="Graphic 1031" descr="Database with solid fill">
                <a:extLst>
                  <a:ext uri="{FF2B5EF4-FFF2-40B4-BE49-F238E27FC236}">
                    <a16:creationId xmlns:a16="http://schemas.microsoft.com/office/drawing/2014/main" id="{A2FBE932-CBAC-63D7-5724-F5BB13B43527}"/>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41664"/>
              <a:stretch/>
            </p:blipFill>
            <p:spPr>
              <a:xfrm>
                <a:off x="2536276" y="1626589"/>
                <a:ext cx="511724" cy="298516"/>
              </a:xfrm>
              <a:prstGeom prst="rect">
                <a:avLst/>
              </a:prstGeom>
            </p:spPr>
          </p:pic>
        </p:grpSp>
      </p:grpSp>
      <p:grpSp>
        <p:nvGrpSpPr>
          <p:cNvPr id="1063" name="Group 1062">
            <a:extLst>
              <a:ext uri="{FF2B5EF4-FFF2-40B4-BE49-F238E27FC236}">
                <a16:creationId xmlns:a16="http://schemas.microsoft.com/office/drawing/2014/main" id="{733E4BC3-FEF9-11FD-28F5-04F77983EB13}"/>
              </a:ext>
            </a:extLst>
          </p:cNvPr>
          <p:cNvGrpSpPr/>
          <p:nvPr/>
        </p:nvGrpSpPr>
        <p:grpSpPr>
          <a:xfrm>
            <a:off x="9752032" y="2696815"/>
            <a:ext cx="1809556" cy="1208007"/>
            <a:chOff x="8870104" y="2696815"/>
            <a:chExt cx="1809556" cy="1208007"/>
          </a:xfrm>
        </p:grpSpPr>
        <p:sp>
          <p:nvSpPr>
            <p:cNvPr id="50" name="TextBox 49">
              <a:extLst>
                <a:ext uri="{FF2B5EF4-FFF2-40B4-BE49-F238E27FC236}">
                  <a16:creationId xmlns:a16="http://schemas.microsoft.com/office/drawing/2014/main" id="{1AAE3A84-9950-5237-68E3-291BF0AB55BC}"/>
                </a:ext>
              </a:extLst>
            </p:cNvPr>
            <p:cNvSpPr txBox="1"/>
            <p:nvPr/>
          </p:nvSpPr>
          <p:spPr>
            <a:xfrm>
              <a:off x="8870104" y="3258491"/>
              <a:ext cx="1809556" cy="646331"/>
            </a:xfrm>
            <a:prstGeom prst="rect">
              <a:avLst/>
            </a:prstGeom>
            <a:noFill/>
          </p:spPr>
          <p:txBody>
            <a:bodyPr wrap="square">
              <a:spAutoFit/>
            </a:bodyPr>
            <a:lstStyle/>
            <a:p>
              <a:pPr algn="ctr"/>
              <a:r>
                <a:rPr lang="en-US" sz="1800" dirty="0"/>
                <a:t>General </a:t>
              </a:r>
              <a:br>
                <a:rPr lang="en-US" sz="1800" dirty="0"/>
              </a:br>
              <a:r>
                <a:rPr lang="en-US" sz="1800" dirty="0"/>
                <a:t>machine learning</a:t>
              </a:r>
              <a:endParaRPr lang="en-US" dirty="0"/>
            </a:p>
          </p:txBody>
        </p:sp>
        <p:pic>
          <p:nvPicPr>
            <p:cNvPr id="57" name="Graphic 56" descr="Database with solid fill">
              <a:extLst>
                <a:ext uri="{FF2B5EF4-FFF2-40B4-BE49-F238E27FC236}">
                  <a16:creationId xmlns:a16="http://schemas.microsoft.com/office/drawing/2014/main" id="{AE2265F3-6778-7BBE-EA01-BDEA7E46B7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0308" y="2696815"/>
              <a:ext cx="511724" cy="511724"/>
            </a:xfrm>
            <a:prstGeom prst="rect">
              <a:avLst/>
            </a:prstGeom>
          </p:spPr>
        </p:pic>
        <p:grpSp>
          <p:nvGrpSpPr>
            <p:cNvPr id="1036" name="Group 1035">
              <a:extLst>
                <a:ext uri="{FF2B5EF4-FFF2-40B4-BE49-F238E27FC236}">
                  <a16:creationId xmlns:a16="http://schemas.microsoft.com/office/drawing/2014/main" id="{1F3D999E-21F3-E868-AD40-27ABAC0D9381}"/>
                </a:ext>
              </a:extLst>
            </p:cNvPr>
            <p:cNvGrpSpPr/>
            <p:nvPr/>
          </p:nvGrpSpPr>
          <p:grpSpPr>
            <a:xfrm>
              <a:off x="9610078" y="2700005"/>
              <a:ext cx="511724" cy="511724"/>
              <a:chOff x="2536276" y="1413381"/>
              <a:chExt cx="511724" cy="511724"/>
            </a:xfrm>
          </p:grpSpPr>
          <p:pic>
            <p:nvPicPr>
              <p:cNvPr id="1037" name="Graphic 1036" descr="Database with solid fill">
                <a:extLst>
                  <a:ext uri="{FF2B5EF4-FFF2-40B4-BE49-F238E27FC236}">
                    <a16:creationId xmlns:a16="http://schemas.microsoft.com/office/drawing/2014/main" id="{D14CE58A-B949-AA6E-E2CA-DEC3B0A186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6276" y="1413381"/>
                <a:ext cx="511724" cy="511724"/>
              </a:xfrm>
              <a:prstGeom prst="rect">
                <a:avLst/>
              </a:prstGeom>
            </p:spPr>
          </p:pic>
          <p:pic>
            <p:nvPicPr>
              <p:cNvPr id="1038" name="Graphic 1037" descr="Database with solid fill">
                <a:extLst>
                  <a:ext uri="{FF2B5EF4-FFF2-40B4-BE49-F238E27FC236}">
                    <a16:creationId xmlns:a16="http://schemas.microsoft.com/office/drawing/2014/main" id="{BB8E4F64-8DB5-35BA-3862-22789AAC73C3}"/>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41664"/>
              <a:stretch/>
            </p:blipFill>
            <p:spPr>
              <a:xfrm>
                <a:off x="2536276" y="1626589"/>
                <a:ext cx="511724" cy="298516"/>
              </a:xfrm>
              <a:prstGeom prst="rect">
                <a:avLst/>
              </a:prstGeom>
            </p:spPr>
          </p:pic>
        </p:grpSp>
      </p:grpSp>
      <p:sp>
        <p:nvSpPr>
          <p:cNvPr id="1039" name="TextBox 1038">
            <a:extLst>
              <a:ext uri="{FF2B5EF4-FFF2-40B4-BE49-F238E27FC236}">
                <a16:creationId xmlns:a16="http://schemas.microsoft.com/office/drawing/2014/main" id="{341C37A6-2364-B21A-FF06-40E8D41D7616}"/>
              </a:ext>
            </a:extLst>
          </p:cNvPr>
          <p:cNvSpPr txBox="1"/>
          <p:nvPr/>
        </p:nvSpPr>
        <p:spPr>
          <a:xfrm>
            <a:off x="6831218" y="2105885"/>
            <a:ext cx="3274729" cy="369332"/>
          </a:xfrm>
          <a:prstGeom prst="rect">
            <a:avLst/>
          </a:prstGeom>
          <a:noFill/>
        </p:spPr>
        <p:txBody>
          <a:bodyPr wrap="square">
            <a:spAutoFit/>
          </a:bodyPr>
          <a:lstStyle/>
          <a:p>
            <a:pPr algn="ctr"/>
            <a:r>
              <a:rPr lang="en-US" sz="1800" b="1" dirty="0"/>
              <a:t>Data-driven prediction wins</a:t>
            </a:r>
            <a:endParaRPr lang="en-US" b="1" dirty="0"/>
          </a:p>
        </p:txBody>
      </p:sp>
      <p:sp>
        <p:nvSpPr>
          <p:cNvPr id="1046" name="TextBox 1045">
            <a:extLst>
              <a:ext uri="{FF2B5EF4-FFF2-40B4-BE49-F238E27FC236}">
                <a16:creationId xmlns:a16="http://schemas.microsoft.com/office/drawing/2014/main" id="{2D7D58EA-7AFA-B2AC-4638-3688F1AB956D}"/>
              </a:ext>
            </a:extLst>
          </p:cNvPr>
          <p:cNvSpPr txBox="1"/>
          <p:nvPr/>
        </p:nvSpPr>
        <p:spPr>
          <a:xfrm>
            <a:off x="7393512" y="5000275"/>
            <a:ext cx="452782" cy="369332"/>
          </a:xfrm>
          <a:prstGeom prst="rect">
            <a:avLst/>
          </a:prstGeom>
          <a:noFill/>
        </p:spPr>
        <p:txBody>
          <a:bodyPr wrap="square">
            <a:spAutoFit/>
          </a:bodyPr>
          <a:lstStyle/>
          <a:p>
            <a:r>
              <a:rPr lang="en-US" sz="1800" dirty="0"/>
              <a:t>&gt;</a:t>
            </a:r>
            <a:endParaRPr lang="en-US" dirty="0"/>
          </a:p>
        </p:txBody>
      </p:sp>
      <mc:AlternateContent xmlns:mc="http://schemas.openxmlformats.org/markup-compatibility/2006" xmlns:a14="http://schemas.microsoft.com/office/drawing/2010/main">
        <mc:Choice Requires="a14">
          <p:sp>
            <p:nvSpPr>
              <p:cNvPr id="1047" name="TextBox 1046">
                <a:extLst>
                  <a:ext uri="{FF2B5EF4-FFF2-40B4-BE49-F238E27FC236}">
                    <a16:creationId xmlns:a16="http://schemas.microsoft.com/office/drawing/2014/main" id="{E72B7545-ECF3-9558-A778-AC1F1DEBBB43}"/>
                  </a:ext>
                </a:extLst>
              </p:cNvPr>
              <p:cNvSpPr txBox="1"/>
              <p:nvPr/>
            </p:nvSpPr>
            <p:spPr>
              <a:xfrm>
                <a:off x="9556802" y="4998725"/>
                <a:ext cx="4527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047" name="TextBox 1046">
                <a:extLst>
                  <a:ext uri="{FF2B5EF4-FFF2-40B4-BE49-F238E27FC236}">
                    <a16:creationId xmlns:a16="http://schemas.microsoft.com/office/drawing/2014/main" id="{E72B7545-ECF3-9558-A778-AC1F1DEBBB43}"/>
                  </a:ext>
                </a:extLst>
              </p:cNvPr>
              <p:cNvSpPr txBox="1">
                <a:spLocks noRot="1" noChangeAspect="1" noMove="1" noResize="1" noEditPoints="1" noAdjustHandles="1" noChangeArrowheads="1" noChangeShapeType="1" noTextEdit="1"/>
              </p:cNvSpPr>
              <p:nvPr/>
            </p:nvSpPr>
            <p:spPr>
              <a:xfrm>
                <a:off x="9556802" y="4998725"/>
                <a:ext cx="452782" cy="369332"/>
              </a:xfrm>
              <a:prstGeom prst="rect">
                <a:avLst/>
              </a:prstGeom>
              <a:blipFill>
                <a:blip r:embed="rId16"/>
                <a:stretch>
                  <a:fillRect/>
                </a:stretch>
              </a:blipFill>
            </p:spPr>
            <p:txBody>
              <a:bodyPr/>
              <a:lstStyle/>
              <a:p>
                <a:r>
                  <a:rPr lang="en-US">
                    <a:noFill/>
                  </a:rPr>
                  <a:t> </a:t>
                </a:r>
              </a:p>
            </p:txBody>
          </p:sp>
        </mc:Fallback>
      </mc:AlternateContent>
      <p:grpSp>
        <p:nvGrpSpPr>
          <p:cNvPr id="1064" name="Group 1063">
            <a:extLst>
              <a:ext uri="{FF2B5EF4-FFF2-40B4-BE49-F238E27FC236}">
                <a16:creationId xmlns:a16="http://schemas.microsoft.com/office/drawing/2014/main" id="{7FC09FA4-2B40-4D43-C5E4-2CAB49C78F12}"/>
              </a:ext>
            </a:extLst>
          </p:cNvPr>
          <p:cNvGrpSpPr/>
          <p:nvPr/>
        </p:nvGrpSpPr>
        <p:grpSpPr>
          <a:xfrm>
            <a:off x="6245793" y="4919039"/>
            <a:ext cx="1072131" cy="1025716"/>
            <a:chOff x="6245793" y="4919039"/>
            <a:chExt cx="1072131" cy="1025716"/>
          </a:xfrm>
        </p:grpSpPr>
        <p:pic>
          <p:nvPicPr>
            <p:cNvPr id="1041" name="Picture 2" descr="Book set icon, logo isolated on white background Stock Vector | Adobe Stock">
              <a:extLst>
                <a:ext uri="{FF2B5EF4-FFF2-40B4-BE49-F238E27FC236}">
                  <a16:creationId xmlns:a16="http://schemas.microsoft.com/office/drawing/2014/main" id="{94D346D5-5EC7-D069-E964-1FF2E96F68D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0857" t="68091"/>
            <a:stretch/>
          </p:blipFill>
          <p:spPr bwMode="auto">
            <a:xfrm>
              <a:off x="6245793" y="4919039"/>
              <a:ext cx="594452" cy="650863"/>
            </a:xfrm>
            <a:prstGeom prst="rect">
              <a:avLst/>
            </a:prstGeom>
            <a:noFill/>
            <a:extLst>
              <a:ext uri="{909E8E84-426E-40DD-AFC4-6F175D3DCCD1}">
                <a14:hiddenFill xmlns:a14="http://schemas.microsoft.com/office/drawing/2010/main">
                  <a:solidFill>
                    <a:srgbClr val="FFFFFF"/>
                  </a:solidFill>
                </a14:hiddenFill>
              </a:ext>
            </a:extLst>
          </p:spPr>
        </p:pic>
        <p:sp>
          <p:nvSpPr>
            <p:cNvPr id="1048" name="TextBox 1047">
              <a:extLst>
                <a:ext uri="{FF2B5EF4-FFF2-40B4-BE49-F238E27FC236}">
                  <a16:creationId xmlns:a16="http://schemas.microsoft.com/office/drawing/2014/main" id="{3B1A31E1-5423-EC6F-2F03-9949F14E5F1D}"/>
                </a:ext>
              </a:extLst>
            </p:cNvPr>
            <p:cNvSpPr txBox="1"/>
            <p:nvPr/>
          </p:nvSpPr>
          <p:spPr>
            <a:xfrm>
              <a:off x="6481497" y="5575423"/>
              <a:ext cx="791105" cy="369332"/>
            </a:xfrm>
            <a:prstGeom prst="rect">
              <a:avLst/>
            </a:prstGeom>
            <a:noFill/>
          </p:spPr>
          <p:txBody>
            <a:bodyPr wrap="square">
              <a:spAutoFit/>
            </a:bodyPr>
            <a:lstStyle/>
            <a:p>
              <a:r>
                <a:rPr lang="en-US" sz="1800" dirty="0"/>
                <a:t>GPT3</a:t>
              </a:r>
              <a:endParaRPr lang="en-US" dirty="0"/>
            </a:p>
          </p:txBody>
        </p:sp>
        <p:grpSp>
          <p:nvGrpSpPr>
            <p:cNvPr id="1050" name="Group 1049">
              <a:extLst>
                <a:ext uri="{FF2B5EF4-FFF2-40B4-BE49-F238E27FC236}">
                  <a16:creationId xmlns:a16="http://schemas.microsoft.com/office/drawing/2014/main" id="{390E6661-C87A-1C5F-0AD6-9D92946093F1}"/>
                </a:ext>
              </a:extLst>
            </p:cNvPr>
            <p:cNvGrpSpPr/>
            <p:nvPr/>
          </p:nvGrpSpPr>
          <p:grpSpPr>
            <a:xfrm>
              <a:off x="6806200" y="4957095"/>
              <a:ext cx="511724" cy="511724"/>
              <a:chOff x="2536276" y="1413381"/>
              <a:chExt cx="511724" cy="511724"/>
            </a:xfrm>
          </p:grpSpPr>
          <p:pic>
            <p:nvPicPr>
              <p:cNvPr id="1051" name="Graphic 1050" descr="Database with solid fill">
                <a:extLst>
                  <a:ext uri="{FF2B5EF4-FFF2-40B4-BE49-F238E27FC236}">
                    <a16:creationId xmlns:a16="http://schemas.microsoft.com/office/drawing/2014/main" id="{ACC2DF7E-50E3-675E-50DB-8BC107930D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6276" y="1413381"/>
                <a:ext cx="511724" cy="511724"/>
              </a:xfrm>
              <a:prstGeom prst="rect">
                <a:avLst/>
              </a:prstGeom>
            </p:spPr>
          </p:pic>
          <p:pic>
            <p:nvPicPr>
              <p:cNvPr id="1052" name="Graphic 1051" descr="Database with solid fill">
                <a:extLst>
                  <a:ext uri="{FF2B5EF4-FFF2-40B4-BE49-F238E27FC236}">
                    <a16:creationId xmlns:a16="http://schemas.microsoft.com/office/drawing/2014/main" id="{16425773-9499-A6DB-B420-D2225B07BCF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41664"/>
              <a:stretch/>
            </p:blipFill>
            <p:spPr>
              <a:xfrm>
                <a:off x="2536276" y="1626589"/>
                <a:ext cx="511724" cy="298516"/>
              </a:xfrm>
              <a:prstGeom prst="rect">
                <a:avLst/>
              </a:prstGeom>
            </p:spPr>
          </p:pic>
        </p:grpSp>
        <mc:AlternateContent xmlns:mc="http://schemas.openxmlformats.org/markup-compatibility/2006" xmlns:a14="http://schemas.microsoft.com/office/drawing/2010/main">
          <mc:Choice Requires="a14">
            <p:sp>
              <p:nvSpPr>
                <p:cNvPr id="1053" name="TextBox 1052">
                  <a:extLst>
                    <a:ext uri="{FF2B5EF4-FFF2-40B4-BE49-F238E27FC236}">
                      <a16:creationId xmlns:a16="http://schemas.microsoft.com/office/drawing/2014/main" id="{1B8C854F-B4F7-5AA2-FC61-091CDD0AA5A5}"/>
                    </a:ext>
                  </a:extLst>
                </p:cNvPr>
                <p:cNvSpPr txBox="1"/>
                <p:nvPr/>
              </p:nvSpPr>
              <p:spPr>
                <a:xfrm>
                  <a:off x="6557437" y="5039520"/>
                  <a:ext cx="452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053" name="TextBox 1052">
                  <a:extLst>
                    <a:ext uri="{FF2B5EF4-FFF2-40B4-BE49-F238E27FC236}">
                      <a16:creationId xmlns:a16="http://schemas.microsoft.com/office/drawing/2014/main" id="{1B8C854F-B4F7-5AA2-FC61-091CDD0AA5A5}"/>
                    </a:ext>
                  </a:extLst>
                </p:cNvPr>
                <p:cNvSpPr txBox="1">
                  <a:spLocks noRot="1" noChangeAspect="1" noMove="1" noResize="1" noEditPoints="1" noAdjustHandles="1" noChangeArrowheads="1" noChangeShapeType="1" noTextEdit="1"/>
                </p:cNvSpPr>
                <p:nvPr/>
              </p:nvSpPr>
              <p:spPr>
                <a:xfrm>
                  <a:off x="6557437" y="5039520"/>
                  <a:ext cx="452783" cy="369332"/>
                </a:xfrm>
                <a:prstGeom prst="rect">
                  <a:avLst/>
                </a:prstGeom>
                <a:blipFill>
                  <a:blip r:embed="rId17"/>
                  <a:stretch>
                    <a:fillRect/>
                  </a:stretch>
                </a:blipFill>
              </p:spPr>
              <p:txBody>
                <a:bodyPr/>
                <a:lstStyle/>
                <a:p>
                  <a:r>
                    <a:rPr lang="en-US">
                      <a:noFill/>
                    </a:rPr>
                    <a:t> </a:t>
                  </a:r>
                </a:p>
              </p:txBody>
            </p:sp>
          </mc:Fallback>
        </mc:AlternateContent>
      </p:grpSp>
      <p:grpSp>
        <p:nvGrpSpPr>
          <p:cNvPr id="1065" name="Group 1064">
            <a:extLst>
              <a:ext uri="{FF2B5EF4-FFF2-40B4-BE49-F238E27FC236}">
                <a16:creationId xmlns:a16="http://schemas.microsoft.com/office/drawing/2014/main" id="{9E5BF122-1A1B-DED4-8925-60637B7AB485}"/>
              </a:ext>
            </a:extLst>
          </p:cNvPr>
          <p:cNvGrpSpPr/>
          <p:nvPr/>
        </p:nvGrpSpPr>
        <p:grpSpPr>
          <a:xfrm>
            <a:off x="7895282" y="4949122"/>
            <a:ext cx="1553731" cy="990112"/>
            <a:chOff x="7471656" y="4949122"/>
            <a:chExt cx="1553731" cy="990112"/>
          </a:xfrm>
        </p:grpSpPr>
        <p:pic>
          <p:nvPicPr>
            <p:cNvPr id="1042" name="Picture 2" descr="Book set icon, logo isolated on white background Stock Vector | Adobe Stock">
              <a:extLst>
                <a:ext uri="{FF2B5EF4-FFF2-40B4-BE49-F238E27FC236}">
                  <a16:creationId xmlns:a16="http://schemas.microsoft.com/office/drawing/2014/main" id="{30E4B3FF-0484-150B-1841-1EABCA4531B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67523" b="69338"/>
            <a:stretch/>
          </p:blipFill>
          <p:spPr bwMode="auto">
            <a:xfrm>
              <a:off x="7575263" y="4976774"/>
              <a:ext cx="439328" cy="414784"/>
            </a:xfrm>
            <a:prstGeom prst="rect">
              <a:avLst/>
            </a:prstGeom>
            <a:noFill/>
            <a:extLst>
              <a:ext uri="{909E8E84-426E-40DD-AFC4-6F175D3DCCD1}">
                <a14:hiddenFill xmlns:a14="http://schemas.microsoft.com/office/drawing/2010/main">
                  <a:solidFill>
                    <a:srgbClr val="FFFFFF"/>
                  </a:solidFill>
                </a14:hiddenFill>
              </a:ext>
            </a:extLst>
          </p:spPr>
        </p:pic>
        <p:pic>
          <p:nvPicPr>
            <p:cNvPr id="1043" name="Graphic 1042" descr="Database with solid fill">
              <a:extLst>
                <a:ext uri="{FF2B5EF4-FFF2-40B4-BE49-F238E27FC236}">
                  <a16:creationId xmlns:a16="http://schemas.microsoft.com/office/drawing/2014/main" id="{E98FA392-D8A6-8620-3FAA-C95A2A9D69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3345" y="4952516"/>
              <a:ext cx="511724" cy="511724"/>
            </a:xfrm>
            <a:prstGeom prst="rect">
              <a:avLst/>
            </a:prstGeom>
          </p:spPr>
        </p:pic>
        <mc:AlternateContent xmlns:mc="http://schemas.openxmlformats.org/markup-compatibility/2006" xmlns:a14="http://schemas.microsoft.com/office/drawing/2010/main">
          <mc:Choice Requires="a14">
            <p:sp>
              <p:nvSpPr>
                <p:cNvPr id="1044" name="TextBox 1043">
                  <a:extLst>
                    <a:ext uri="{FF2B5EF4-FFF2-40B4-BE49-F238E27FC236}">
                      <a16:creationId xmlns:a16="http://schemas.microsoft.com/office/drawing/2014/main" id="{DC32E16A-5F72-65BF-3969-51E837775B42}"/>
                    </a:ext>
                  </a:extLst>
                </p:cNvPr>
                <p:cNvSpPr txBox="1"/>
                <p:nvPr/>
              </p:nvSpPr>
              <p:spPr>
                <a:xfrm>
                  <a:off x="7876405" y="5020318"/>
                  <a:ext cx="452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044" name="TextBox 1043">
                  <a:extLst>
                    <a:ext uri="{FF2B5EF4-FFF2-40B4-BE49-F238E27FC236}">
                      <a16:creationId xmlns:a16="http://schemas.microsoft.com/office/drawing/2014/main" id="{DC32E16A-5F72-65BF-3969-51E837775B42}"/>
                    </a:ext>
                  </a:extLst>
                </p:cNvPr>
                <p:cNvSpPr txBox="1">
                  <a:spLocks noRot="1" noChangeAspect="1" noMove="1" noResize="1" noEditPoints="1" noAdjustHandles="1" noChangeArrowheads="1" noChangeShapeType="1" noTextEdit="1"/>
                </p:cNvSpPr>
                <p:nvPr/>
              </p:nvSpPr>
              <p:spPr>
                <a:xfrm>
                  <a:off x="7876405" y="5020318"/>
                  <a:ext cx="452783" cy="369332"/>
                </a:xfrm>
                <a:prstGeom prst="rect">
                  <a:avLst/>
                </a:prstGeom>
                <a:blipFill>
                  <a:blip r:embed="rId15"/>
                  <a:stretch>
                    <a:fillRect/>
                  </a:stretch>
                </a:blipFill>
              </p:spPr>
              <p:txBody>
                <a:bodyPr/>
                <a:lstStyle/>
                <a:p>
                  <a:r>
                    <a:rPr lang="en-US">
                      <a:noFill/>
                    </a:rPr>
                    <a:t> </a:t>
                  </a:r>
                </a:p>
              </p:txBody>
            </p:sp>
          </mc:Fallback>
        </mc:AlternateContent>
        <p:sp>
          <p:nvSpPr>
            <p:cNvPr id="1049" name="TextBox 1048">
              <a:extLst>
                <a:ext uri="{FF2B5EF4-FFF2-40B4-BE49-F238E27FC236}">
                  <a16:creationId xmlns:a16="http://schemas.microsoft.com/office/drawing/2014/main" id="{D929304B-E14D-1F85-8223-FD108E810C45}"/>
                </a:ext>
              </a:extLst>
            </p:cNvPr>
            <p:cNvSpPr txBox="1"/>
            <p:nvPr/>
          </p:nvSpPr>
          <p:spPr>
            <a:xfrm>
              <a:off x="7471656" y="5569902"/>
              <a:ext cx="1350899" cy="369332"/>
            </a:xfrm>
            <a:prstGeom prst="rect">
              <a:avLst/>
            </a:prstGeom>
            <a:noFill/>
          </p:spPr>
          <p:txBody>
            <a:bodyPr wrap="square">
              <a:spAutoFit/>
            </a:bodyPr>
            <a:lstStyle/>
            <a:p>
              <a:r>
                <a:rPr lang="en-US" sz="1800" dirty="0" err="1"/>
                <a:t>CancerGPT</a:t>
              </a:r>
              <a:endParaRPr lang="en-US" dirty="0"/>
            </a:p>
          </p:txBody>
        </p:sp>
        <p:grpSp>
          <p:nvGrpSpPr>
            <p:cNvPr id="1054" name="Group 1053">
              <a:extLst>
                <a:ext uri="{FF2B5EF4-FFF2-40B4-BE49-F238E27FC236}">
                  <a16:creationId xmlns:a16="http://schemas.microsoft.com/office/drawing/2014/main" id="{9633383F-C816-0E54-5326-AC0A9DAF0CA5}"/>
                </a:ext>
              </a:extLst>
            </p:cNvPr>
            <p:cNvGrpSpPr/>
            <p:nvPr/>
          </p:nvGrpSpPr>
          <p:grpSpPr>
            <a:xfrm>
              <a:off x="8513663" y="4949122"/>
              <a:ext cx="511724" cy="511724"/>
              <a:chOff x="2536276" y="1413381"/>
              <a:chExt cx="511724" cy="511724"/>
            </a:xfrm>
          </p:grpSpPr>
          <p:pic>
            <p:nvPicPr>
              <p:cNvPr id="1055" name="Graphic 1054" descr="Database with solid fill">
                <a:extLst>
                  <a:ext uri="{FF2B5EF4-FFF2-40B4-BE49-F238E27FC236}">
                    <a16:creationId xmlns:a16="http://schemas.microsoft.com/office/drawing/2014/main" id="{2FB47540-3E52-EB65-1E68-933CCBAE6E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6276" y="1413381"/>
                <a:ext cx="511724" cy="511724"/>
              </a:xfrm>
              <a:prstGeom prst="rect">
                <a:avLst/>
              </a:prstGeom>
            </p:spPr>
          </p:pic>
          <p:pic>
            <p:nvPicPr>
              <p:cNvPr id="1056" name="Graphic 1055" descr="Database with solid fill">
                <a:extLst>
                  <a:ext uri="{FF2B5EF4-FFF2-40B4-BE49-F238E27FC236}">
                    <a16:creationId xmlns:a16="http://schemas.microsoft.com/office/drawing/2014/main" id="{181711B1-E263-114C-CBFF-AC7BDCADB43E}"/>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41664"/>
              <a:stretch/>
            </p:blipFill>
            <p:spPr>
              <a:xfrm>
                <a:off x="2536276" y="1626589"/>
                <a:ext cx="511724" cy="298516"/>
              </a:xfrm>
              <a:prstGeom prst="rect">
                <a:avLst/>
              </a:prstGeom>
            </p:spPr>
          </p:pic>
        </p:grpSp>
      </p:grpSp>
      <p:grpSp>
        <p:nvGrpSpPr>
          <p:cNvPr id="1066" name="Group 1065">
            <a:extLst>
              <a:ext uri="{FF2B5EF4-FFF2-40B4-BE49-F238E27FC236}">
                <a16:creationId xmlns:a16="http://schemas.microsoft.com/office/drawing/2014/main" id="{11BE7DB7-E10B-2E26-B5B5-CD97F44515EB}"/>
              </a:ext>
            </a:extLst>
          </p:cNvPr>
          <p:cNvGrpSpPr/>
          <p:nvPr/>
        </p:nvGrpSpPr>
        <p:grpSpPr>
          <a:xfrm>
            <a:off x="9752032" y="4953905"/>
            <a:ext cx="1809556" cy="1208007"/>
            <a:chOff x="8870104" y="4953905"/>
            <a:chExt cx="1809556" cy="1208007"/>
          </a:xfrm>
        </p:grpSpPr>
        <p:sp>
          <p:nvSpPr>
            <p:cNvPr id="1040" name="TextBox 1039">
              <a:extLst>
                <a:ext uri="{FF2B5EF4-FFF2-40B4-BE49-F238E27FC236}">
                  <a16:creationId xmlns:a16="http://schemas.microsoft.com/office/drawing/2014/main" id="{AA1D337F-B012-F1F9-5206-23F6CCB42C5D}"/>
                </a:ext>
              </a:extLst>
            </p:cNvPr>
            <p:cNvSpPr txBox="1"/>
            <p:nvPr/>
          </p:nvSpPr>
          <p:spPr>
            <a:xfrm>
              <a:off x="8870104" y="5515581"/>
              <a:ext cx="1809556" cy="646331"/>
            </a:xfrm>
            <a:prstGeom prst="rect">
              <a:avLst/>
            </a:prstGeom>
            <a:noFill/>
          </p:spPr>
          <p:txBody>
            <a:bodyPr wrap="square">
              <a:spAutoFit/>
            </a:bodyPr>
            <a:lstStyle/>
            <a:p>
              <a:pPr algn="ctr"/>
              <a:r>
                <a:rPr lang="en-US" sz="1800" dirty="0"/>
                <a:t>General </a:t>
              </a:r>
              <a:br>
                <a:rPr lang="en-US" sz="1800" dirty="0"/>
              </a:br>
              <a:r>
                <a:rPr lang="en-US" sz="1800" dirty="0"/>
                <a:t>machine learning</a:t>
              </a:r>
              <a:endParaRPr lang="en-US" dirty="0"/>
            </a:p>
          </p:txBody>
        </p:sp>
        <p:pic>
          <p:nvPicPr>
            <p:cNvPr id="1045" name="Graphic 1044" descr="Database with solid fill">
              <a:extLst>
                <a:ext uri="{FF2B5EF4-FFF2-40B4-BE49-F238E27FC236}">
                  <a16:creationId xmlns:a16="http://schemas.microsoft.com/office/drawing/2014/main" id="{6D320467-F12D-3C87-917B-206DB44F4A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0308" y="4953905"/>
              <a:ext cx="511724" cy="511724"/>
            </a:xfrm>
            <a:prstGeom prst="rect">
              <a:avLst/>
            </a:prstGeom>
          </p:spPr>
        </p:pic>
        <p:grpSp>
          <p:nvGrpSpPr>
            <p:cNvPr id="1057" name="Group 1056">
              <a:extLst>
                <a:ext uri="{FF2B5EF4-FFF2-40B4-BE49-F238E27FC236}">
                  <a16:creationId xmlns:a16="http://schemas.microsoft.com/office/drawing/2014/main" id="{9574AC28-CE38-F7EB-8BBF-2375B3C56624}"/>
                </a:ext>
              </a:extLst>
            </p:cNvPr>
            <p:cNvGrpSpPr/>
            <p:nvPr/>
          </p:nvGrpSpPr>
          <p:grpSpPr>
            <a:xfrm>
              <a:off x="9610078" y="4957095"/>
              <a:ext cx="511724" cy="511724"/>
              <a:chOff x="2536276" y="1413381"/>
              <a:chExt cx="511724" cy="511724"/>
            </a:xfrm>
          </p:grpSpPr>
          <p:pic>
            <p:nvPicPr>
              <p:cNvPr id="1058" name="Graphic 1057" descr="Database with solid fill">
                <a:extLst>
                  <a:ext uri="{FF2B5EF4-FFF2-40B4-BE49-F238E27FC236}">
                    <a16:creationId xmlns:a16="http://schemas.microsoft.com/office/drawing/2014/main" id="{F8F39806-4518-683F-9A80-30FBFA9DB9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6276" y="1413381"/>
                <a:ext cx="511724" cy="511724"/>
              </a:xfrm>
              <a:prstGeom prst="rect">
                <a:avLst/>
              </a:prstGeom>
            </p:spPr>
          </p:pic>
          <p:pic>
            <p:nvPicPr>
              <p:cNvPr id="1059" name="Graphic 1058" descr="Database with solid fill">
                <a:extLst>
                  <a:ext uri="{FF2B5EF4-FFF2-40B4-BE49-F238E27FC236}">
                    <a16:creationId xmlns:a16="http://schemas.microsoft.com/office/drawing/2014/main" id="{E454C8BE-E615-C473-B470-4623AC6F535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41664"/>
              <a:stretch/>
            </p:blipFill>
            <p:spPr>
              <a:xfrm>
                <a:off x="2536276" y="1626589"/>
                <a:ext cx="511724" cy="298516"/>
              </a:xfrm>
              <a:prstGeom prst="rect">
                <a:avLst/>
              </a:prstGeom>
            </p:spPr>
          </p:pic>
        </p:grpSp>
      </p:grpSp>
      <p:sp>
        <p:nvSpPr>
          <p:cNvPr id="1060" name="TextBox 1059">
            <a:extLst>
              <a:ext uri="{FF2B5EF4-FFF2-40B4-BE49-F238E27FC236}">
                <a16:creationId xmlns:a16="http://schemas.microsoft.com/office/drawing/2014/main" id="{49CCC6C1-1695-3EBE-79D0-F15017095CA4}"/>
              </a:ext>
            </a:extLst>
          </p:cNvPr>
          <p:cNvSpPr txBox="1"/>
          <p:nvPr/>
        </p:nvSpPr>
        <p:spPr>
          <a:xfrm>
            <a:off x="6831218" y="4485482"/>
            <a:ext cx="3740887" cy="369332"/>
          </a:xfrm>
          <a:prstGeom prst="rect">
            <a:avLst/>
          </a:prstGeom>
          <a:noFill/>
        </p:spPr>
        <p:txBody>
          <a:bodyPr wrap="square">
            <a:spAutoFit/>
          </a:bodyPr>
          <a:lstStyle/>
          <a:p>
            <a:pPr algn="ctr"/>
            <a:r>
              <a:rPr lang="en-US" b="1" dirty="0"/>
              <a:t>Knowledge</a:t>
            </a:r>
            <a:r>
              <a:rPr lang="en-US" sz="1800" b="1" dirty="0"/>
              <a:t>-guided prediction wins</a:t>
            </a:r>
            <a:endParaRPr lang="en-US" b="1" dirty="0"/>
          </a:p>
        </p:txBody>
      </p:sp>
      <p:grpSp>
        <p:nvGrpSpPr>
          <p:cNvPr id="1081" name="Group 1080">
            <a:extLst>
              <a:ext uri="{FF2B5EF4-FFF2-40B4-BE49-F238E27FC236}">
                <a16:creationId xmlns:a16="http://schemas.microsoft.com/office/drawing/2014/main" id="{0951AEEF-CCEA-BDAC-6F19-A08333D64C18}"/>
              </a:ext>
            </a:extLst>
          </p:cNvPr>
          <p:cNvGrpSpPr/>
          <p:nvPr/>
        </p:nvGrpSpPr>
        <p:grpSpPr>
          <a:xfrm>
            <a:off x="4197858" y="2554334"/>
            <a:ext cx="1888079" cy="923330"/>
            <a:chOff x="4197858" y="2554334"/>
            <a:chExt cx="1888079" cy="923330"/>
          </a:xfrm>
        </p:grpSpPr>
        <p:pic>
          <p:nvPicPr>
            <p:cNvPr id="1074" name="Graphic 1073" descr="Database with solid fill">
              <a:extLst>
                <a:ext uri="{FF2B5EF4-FFF2-40B4-BE49-F238E27FC236}">
                  <a16:creationId xmlns:a16="http://schemas.microsoft.com/office/drawing/2014/main" id="{1E63993A-1ADD-6F99-9359-2A6016367A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7858" y="2750798"/>
              <a:ext cx="440528" cy="440528"/>
            </a:xfrm>
            <a:prstGeom prst="rect">
              <a:avLst/>
            </a:prstGeom>
          </p:spPr>
        </p:pic>
        <p:sp>
          <p:nvSpPr>
            <p:cNvPr id="1075" name="TextBox 1074">
              <a:extLst>
                <a:ext uri="{FF2B5EF4-FFF2-40B4-BE49-F238E27FC236}">
                  <a16:creationId xmlns:a16="http://schemas.microsoft.com/office/drawing/2014/main" id="{1F2714BF-506D-19BD-EE34-BC8BB7C5CA91}"/>
                </a:ext>
              </a:extLst>
            </p:cNvPr>
            <p:cNvSpPr txBox="1"/>
            <p:nvPr/>
          </p:nvSpPr>
          <p:spPr>
            <a:xfrm>
              <a:off x="4276381" y="2554334"/>
              <a:ext cx="1809556" cy="923330"/>
            </a:xfrm>
            <a:prstGeom prst="rect">
              <a:avLst/>
            </a:prstGeom>
            <a:noFill/>
          </p:spPr>
          <p:txBody>
            <a:bodyPr wrap="square">
              <a:spAutoFit/>
            </a:bodyPr>
            <a:lstStyle/>
            <a:p>
              <a:pPr algn="ctr"/>
              <a:r>
                <a:rPr lang="en-US" sz="1800" dirty="0"/>
                <a:t>General </a:t>
              </a:r>
              <a:br>
                <a:rPr lang="en-US" sz="1800" dirty="0"/>
              </a:br>
              <a:r>
                <a:rPr lang="en-US" sz="1800" dirty="0"/>
                <a:t>machine </a:t>
              </a:r>
            </a:p>
            <a:p>
              <a:pPr algn="ctr"/>
              <a:r>
                <a:rPr lang="en-US" sz="1800" dirty="0"/>
                <a:t>learning</a:t>
              </a:r>
              <a:endParaRPr lang="en-US" dirty="0"/>
            </a:p>
          </p:txBody>
        </p:sp>
      </p:grpSp>
      <p:grpSp>
        <p:nvGrpSpPr>
          <p:cNvPr id="1080" name="Group 1079">
            <a:extLst>
              <a:ext uri="{FF2B5EF4-FFF2-40B4-BE49-F238E27FC236}">
                <a16:creationId xmlns:a16="http://schemas.microsoft.com/office/drawing/2014/main" id="{C768F7ED-E4E5-4ABD-D52D-59124A60630E}"/>
              </a:ext>
            </a:extLst>
          </p:cNvPr>
          <p:cNvGrpSpPr/>
          <p:nvPr/>
        </p:nvGrpSpPr>
        <p:grpSpPr>
          <a:xfrm>
            <a:off x="1302487" y="2216241"/>
            <a:ext cx="2594467" cy="1624952"/>
            <a:chOff x="1302487" y="2216241"/>
            <a:chExt cx="2594467" cy="1624952"/>
          </a:xfrm>
        </p:grpSpPr>
        <p:pic>
          <p:nvPicPr>
            <p:cNvPr id="1026" name="Picture 2" descr="Book set icon, logo isolated on white background Stock Vector | Adobe Stock">
              <a:extLst>
                <a:ext uri="{FF2B5EF4-FFF2-40B4-BE49-F238E27FC236}">
                  <a16:creationId xmlns:a16="http://schemas.microsoft.com/office/drawing/2014/main" id="{D88454A3-822A-DC31-DB1B-29E73844CFE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67523" b="69338"/>
            <a:stretch/>
          </p:blipFill>
          <p:spPr bwMode="auto">
            <a:xfrm>
              <a:off x="1771753" y="2258297"/>
              <a:ext cx="422135" cy="3985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Book set icon, logo isolated on white background Stock Vector | Adobe Stock">
              <a:extLst>
                <a:ext uri="{FF2B5EF4-FFF2-40B4-BE49-F238E27FC236}">
                  <a16:creationId xmlns:a16="http://schemas.microsoft.com/office/drawing/2014/main" id="{A91B753C-151E-81F5-D320-EDC4A93E4F5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0857" t="68091"/>
            <a:stretch/>
          </p:blipFill>
          <p:spPr bwMode="auto">
            <a:xfrm>
              <a:off x="1709843" y="3275407"/>
              <a:ext cx="478590" cy="524006"/>
            </a:xfrm>
            <a:prstGeom prst="rect">
              <a:avLst/>
            </a:prstGeom>
            <a:noFill/>
            <a:extLst>
              <a:ext uri="{909E8E84-426E-40DD-AFC4-6F175D3DCCD1}">
                <a14:hiddenFill xmlns:a14="http://schemas.microsoft.com/office/drawing/2010/main">
                  <a:solidFill>
                    <a:srgbClr val="FFFFFF"/>
                  </a:solidFill>
                </a14:hiddenFill>
              </a:ext>
            </a:extLst>
          </p:spPr>
        </p:pic>
        <p:sp>
          <p:nvSpPr>
            <p:cNvPr id="1067" name="TextBox 1066">
              <a:extLst>
                <a:ext uri="{FF2B5EF4-FFF2-40B4-BE49-F238E27FC236}">
                  <a16:creationId xmlns:a16="http://schemas.microsoft.com/office/drawing/2014/main" id="{295C121D-82E3-4D71-25F7-90542F9732D6}"/>
                </a:ext>
              </a:extLst>
            </p:cNvPr>
            <p:cNvSpPr txBox="1"/>
            <p:nvPr/>
          </p:nvSpPr>
          <p:spPr>
            <a:xfrm>
              <a:off x="2389666" y="2258297"/>
              <a:ext cx="791105" cy="369332"/>
            </a:xfrm>
            <a:prstGeom prst="rect">
              <a:avLst/>
            </a:prstGeom>
            <a:noFill/>
          </p:spPr>
          <p:txBody>
            <a:bodyPr wrap="square">
              <a:spAutoFit/>
            </a:bodyPr>
            <a:lstStyle/>
            <a:p>
              <a:r>
                <a:rPr lang="en-US" sz="1800" dirty="0"/>
                <a:t>GPT2</a:t>
              </a:r>
              <a:endParaRPr lang="en-US" dirty="0"/>
            </a:p>
          </p:txBody>
        </p:sp>
        <p:pic>
          <p:nvPicPr>
            <p:cNvPr id="1068" name="Picture 2" descr="Book set icon, logo isolated on white background Stock Vector | Adobe Stock">
              <a:extLst>
                <a:ext uri="{FF2B5EF4-FFF2-40B4-BE49-F238E27FC236}">
                  <a16:creationId xmlns:a16="http://schemas.microsoft.com/office/drawing/2014/main" id="{75EB16FA-4D0B-1955-0A7D-52832801DA2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67523" b="69338"/>
            <a:stretch/>
          </p:blipFill>
          <p:spPr bwMode="auto">
            <a:xfrm>
              <a:off x="1468040" y="2718951"/>
              <a:ext cx="422135" cy="398552"/>
            </a:xfrm>
            <a:prstGeom prst="rect">
              <a:avLst/>
            </a:prstGeom>
            <a:noFill/>
            <a:extLst>
              <a:ext uri="{909E8E84-426E-40DD-AFC4-6F175D3DCCD1}">
                <a14:hiddenFill xmlns:a14="http://schemas.microsoft.com/office/drawing/2010/main">
                  <a:solidFill>
                    <a:srgbClr val="FFFFFF"/>
                  </a:solidFill>
                </a14:hiddenFill>
              </a:ext>
            </a:extLst>
          </p:spPr>
        </p:pic>
        <p:sp>
          <p:nvSpPr>
            <p:cNvPr id="1069" name="TextBox 1068">
              <a:extLst>
                <a:ext uri="{FF2B5EF4-FFF2-40B4-BE49-F238E27FC236}">
                  <a16:creationId xmlns:a16="http://schemas.microsoft.com/office/drawing/2014/main" id="{4E2EFFDC-2C43-5760-F0D0-79354878FF87}"/>
                </a:ext>
              </a:extLst>
            </p:cNvPr>
            <p:cNvSpPr txBox="1"/>
            <p:nvPr/>
          </p:nvSpPr>
          <p:spPr>
            <a:xfrm>
              <a:off x="2430322" y="2771201"/>
              <a:ext cx="1466632" cy="369332"/>
            </a:xfrm>
            <a:prstGeom prst="rect">
              <a:avLst/>
            </a:prstGeom>
            <a:noFill/>
          </p:spPr>
          <p:txBody>
            <a:bodyPr wrap="square">
              <a:spAutoFit/>
            </a:bodyPr>
            <a:lstStyle/>
            <a:p>
              <a:r>
                <a:rPr lang="en-US" dirty="0" err="1"/>
                <a:t>CancerGPT</a:t>
              </a:r>
              <a:endParaRPr lang="en-US" dirty="0"/>
            </a:p>
          </p:txBody>
        </p:sp>
        <p:pic>
          <p:nvPicPr>
            <p:cNvPr id="1070" name="Graphic 1069" descr="Database with solid fill">
              <a:extLst>
                <a:ext uri="{FF2B5EF4-FFF2-40B4-BE49-F238E27FC236}">
                  <a16:creationId xmlns:a16="http://schemas.microsoft.com/office/drawing/2014/main" id="{86C85705-B4A7-59BC-4A7B-D5130DC395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49138" y="2750798"/>
              <a:ext cx="440528" cy="440528"/>
            </a:xfrm>
            <a:prstGeom prst="rect">
              <a:avLst/>
            </a:prstGeom>
          </p:spPr>
        </p:pic>
        <mc:AlternateContent xmlns:mc="http://schemas.openxmlformats.org/markup-compatibility/2006" xmlns:a14="http://schemas.microsoft.com/office/drawing/2010/main">
          <mc:Choice Requires="a14">
            <p:sp>
              <p:nvSpPr>
                <p:cNvPr id="1072" name="TextBox 1071">
                  <a:extLst>
                    <a:ext uri="{FF2B5EF4-FFF2-40B4-BE49-F238E27FC236}">
                      <a16:creationId xmlns:a16="http://schemas.microsoft.com/office/drawing/2014/main" id="{A38932CC-38E4-FE22-96DE-E05DEC10FCA3}"/>
                    </a:ext>
                  </a:extLst>
                </p:cNvPr>
                <p:cNvSpPr txBox="1"/>
                <p:nvPr/>
              </p:nvSpPr>
              <p:spPr>
                <a:xfrm>
                  <a:off x="1752679" y="2741635"/>
                  <a:ext cx="372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072" name="TextBox 1071">
                  <a:extLst>
                    <a:ext uri="{FF2B5EF4-FFF2-40B4-BE49-F238E27FC236}">
                      <a16:creationId xmlns:a16="http://schemas.microsoft.com/office/drawing/2014/main" id="{A38932CC-38E4-FE22-96DE-E05DEC10FCA3}"/>
                    </a:ext>
                  </a:extLst>
                </p:cNvPr>
                <p:cNvSpPr txBox="1">
                  <a:spLocks noRot="1" noChangeAspect="1" noMove="1" noResize="1" noEditPoints="1" noAdjustHandles="1" noChangeArrowheads="1" noChangeShapeType="1" noTextEdit="1"/>
                </p:cNvSpPr>
                <p:nvPr/>
              </p:nvSpPr>
              <p:spPr>
                <a:xfrm>
                  <a:off x="1752679" y="2741635"/>
                  <a:ext cx="372436" cy="369332"/>
                </a:xfrm>
                <a:prstGeom prst="rect">
                  <a:avLst/>
                </a:prstGeom>
                <a:blipFill>
                  <a:blip r:embed="rId18"/>
                  <a:stretch>
                    <a:fillRect/>
                  </a:stretch>
                </a:blipFill>
              </p:spPr>
              <p:txBody>
                <a:bodyPr/>
                <a:lstStyle/>
                <a:p>
                  <a:r>
                    <a:rPr lang="en-US">
                      <a:noFill/>
                    </a:rPr>
                    <a:t> </a:t>
                  </a:r>
                </a:p>
              </p:txBody>
            </p:sp>
          </mc:Fallback>
        </mc:AlternateContent>
        <p:sp>
          <p:nvSpPr>
            <p:cNvPr id="1073" name="TextBox 1072">
              <a:extLst>
                <a:ext uri="{FF2B5EF4-FFF2-40B4-BE49-F238E27FC236}">
                  <a16:creationId xmlns:a16="http://schemas.microsoft.com/office/drawing/2014/main" id="{330B0E31-64B2-914D-6AA9-A3A986DA172F}"/>
                </a:ext>
              </a:extLst>
            </p:cNvPr>
            <p:cNvSpPr txBox="1"/>
            <p:nvPr/>
          </p:nvSpPr>
          <p:spPr>
            <a:xfrm>
              <a:off x="2415560" y="3346486"/>
              <a:ext cx="791105" cy="369332"/>
            </a:xfrm>
            <a:prstGeom prst="rect">
              <a:avLst/>
            </a:prstGeom>
            <a:noFill/>
          </p:spPr>
          <p:txBody>
            <a:bodyPr wrap="square">
              <a:spAutoFit/>
            </a:bodyPr>
            <a:lstStyle/>
            <a:p>
              <a:r>
                <a:rPr lang="en-US" dirty="0"/>
                <a:t>GPT3</a:t>
              </a:r>
            </a:p>
          </p:txBody>
        </p:sp>
        <p:sp>
          <p:nvSpPr>
            <p:cNvPr id="1077" name="Left Bracket 1076">
              <a:extLst>
                <a:ext uri="{FF2B5EF4-FFF2-40B4-BE49-F238E27FC236}">
                  <a16:creationId xmlns:a16="http://schemas.microsoft.com/office/drawing/2014/main" id="{F6AC0F9E-68CA-9CDB-9780-BD810D11AB0D}"/>
                </a:ext>
              </a:extLst>
            </p:cNvPr>
            <p:cNvSpPr/>
            <p:nvPr/>
          </p:nvSpPr>
          <p:spPr>
            <a:xfrm>
              <a:off x="1302487" y="2216241"/>
              <a:ext cx="167540" cy="1603871"/>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78" name="Left Bracket 1077">
              <a:extLst>
                <a:ext uri="{FF2B5EF4-FFF2-40B4-BE49-F238E27FC236}">
                  <a16:creationId xmlns:a16="http://schemas.microsoft.com/office/drawing/2014/main" id="{0787ED13-5447-F522-03F9-B6997CF3FB10}"/>
                </a:ext>
              </a:extLst>
            </p:cNvPr>
            <p:cNvSpPr/>
            <p:nvPr/>
          </p:nvSpPr>
          <p:spPr>
            <a:xfrm rot="10800000">
              <a:off x="3569931" y="2237322"/>
              <a:ext cx="167540" cy="1603871"/>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1079" name="TextBox 1078">
            <a:extLst>
              <a:ext uri="{FF2B5EF4-FFF2-40B4-BE49-F238E27FC236}">
                <a16:creationId xmlns:a16="http://schemas.microsoft.com/office/drawing/2014/main" id="{5B8F55A3-0320-A2AC-D7E3-F6292F88B384}"/>
              </a:ext>
            </a:extLst>
          </p:cNvPr>
          <p:cNvSpPr txBox="1"/>
          <p:nvPr/>
        </p:nvSpPr>
        <p:spPr>
          <a:xfrm>
            <a:off x="3850174" y="2755035"/>
            <a:ext cx="452782" cy="369332"/>
          </a:xfrm>
          <a:prstGeom prst="rect">
            <a:avLst/>
          </a:prstGeom>
          <a:noFill/>
        </p:spPr>
        <p:txBody>
          <a:bodyPr wrap="square">
            <a:spAutoFit/>
          </a:bodyPr>
          <a:lstStyle/>
          <a:p>
            <a:r>
              <a:rPr lang="en-US" sz="1800" dirty="0"/>
              <a:t>&gt;</a:t>
            </a:r>
            <a:endParaRPr lang="en-US" dirty="0"/>
          </a:p>
        </p:txBody>
      </p:sp>
      <p:grpSp>
        <p:nvGrpSpPr>
          <p:cNvPr id="1101" name="Group 1100">
            <a:extLst>
              <a:ext uri="{FF2B5EF4-FFF2-40B4-BE49-F238E27FC236}">
                <a16:creationId xmlns:a16="http://schemas.microsoft.com/office/drawing/2014/main" id="{2F96ED8F-D415-6F0A-23E0-1BBD9532EC3C}"/>
              </a:ext>
            </a:extLst>
          </p:cNvPr>
          <p:cNvGrpSpPr/>
          <p:nvPr/>
        </p:nvGrpSpPr>
        <p:grpSpPr>
          <a:xfrm>
            <a:off x="1269974" y="4741631"/>
            <a:ext cx="4783450" cy="1624952"/>
            <a:chOff x="1269974" y="4741631"/>
            <a:chExt cx="4783450" cy="1624952"/>
          </a:xfrm>
        </p:grpSpPr>
        <p:grpSp>
          <p:nvGrpSpPr>
            <p:cNvPr id="1082" name="Group 1081">
              <a:extLst>
                <a:ext uri="{FF2B5EF4-FFF2-40B4-BE49-F238E27FC236}">
                  <a16:creationId xmlns:a16="http://schemas.microsoft.com/office/drawing/2014/main" id="{9FECD885-B168-BAF4-4505-3DAB1EBEDB07}"/>
                </a:ext>
              </a:extLst>
            </p:cNvPr>
            <p:cNvGrpSpPr/>
            <p:nvPr/>
          </p:nvGrpSpPr>
          <p:grpSpPr>
            <a:xfrm>
              <a:off x="4165345" y="5079724"/>
              <a:ext cx="1888079" cy="923330"/>
              <a:chOff x="4197858" y="2554334"/>
              <a:chExt cx="1888079" cy="923330"/>
            </a:xfrm>
          </p:grpSpPr>
          <p:pic>
            <p:nvPicPr>
              <p:cNvPr id="1083" name="Graphic 1082" descr="Database with solid fill">
                <a:extLst>
                  <a:ext uri="{FF2B5EF4-FFF2-40B4-BE49-F238E27FC236}">
                    <a16:creationId xmlns:a16="http://schemas.microsoft.com/office/drawing/2014/main" id="{17669CED-81DE-22C1-804D-CEDF9C47EB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7858" y="2750798"/>
                <a:ext cx="440528" cy="440528"/>
              </a:xfrm>
              <a:prstGeom prst="rect">
                <a:avLst/>
              </a:prstGeom>
            </p:spPr>
          </p:pic>
          <p:sp>
            <p:nvSpPr>
              <p:cNvPr id="1084" name="TextBox 1083">
                <a:extLst>
                  <a:ext uri="{FF2B5EF4-FFF2-40B4-BE49-F238E27FC236}">
                    <a16:creationId xmlns:a16="http://schemas.microsoft.com/office/drawing/2014/main" id="{B16AC5FE-9BB1-E6A6-635F-43125978D4A2}"/>
                  </a:ext>
                </a:extLst>
              </p:cNvPr>
              <p:cNvSpPr txBox="1"/>
              <p:nvPr/>
            </p:nvSpPr>
            <p:spPr>
              <a:xfrm>
                <a:off x="4276381" y="2554334"/>
                <a:ext cx="1809556" cy="923330"/>
              </a:xfrm>
              <a:prstGeom prst="rect">
                <a:avLst/>
              </a:prstGeom>
              <a:noFill/>
            </p:spPr>
            <p:txBody>
              <a:bodyPr wrap="square">
                <a:spAutoFit/>
              </a:bodyPr>
              <a:lstStyle/>
              <a:p>
                <a:pPr algn="ctr"/>
                <a:r>
                  <a:rPr lang="en-US" sz="1800" dirty="0"/>
                  <a:t>General </a:t>
                </a:r>
                <a:br>
                  <a:rPr lang="en-US" sz="1800" dirty="0"/>
                </a:br>
                <a:r>
                  <a:rPr lang="en-US" sz="1800" dirty="0"/>
                  <a:t>machine </a:t>
                </a:r>
              </a:p>
              <a:p>
                <a:pPr algn="ctr"/>
                <a:r>
                  <a:rPr lang="en-US" sz="1800" dirty="0"/>
                  <a:t>learning</a:t>
                </a:r>
                <a:endParaRPr lang="en-US" dirty="0"/>
              </a:p>
            </p:txBody>
          </p:sp>
        </p:grpSp>
        <p:grpSp>
          <p:nvGrpSpPr>
            <p:cNvPr id="1085" name="Group 1084">
              <a:extLst>
                <a:ext uri="{FF2B5EF4-FFF2-40B4-BE49-F238E27FC236}">
                  <a16:creationId xmlns:a16="http://schemas.microsoft.com/office/drawing/2014/main" id="{EEF3626B-08AD-6FA9-4484-80C75C4F747E}"/>
                </a:ext>
              </a:extLst>
            </p:cNvPr>
            <p:cNvGrpSpPr/>
            <p:nvPr/>
          </p:nvGrpSpPr>
          <p:grpSpPr>
            <a:xfrm>
              <a:off x="1269974" y="4741631"/>
              <a:ext cx="2594467" cy="1624952"/>
              <a:chOff x="1302487" y="2216241"/>
              <a:chExt cx="2594467" cy="1624952"/>
            </a:xfrm>
          </p:grpSpPr>
          <p:pic>
            <p:nvPicPr>
              <p:cNvPr id="1086" name="Picture 2" descr="Book set icon, logo isolated on white background Stock Vector | Adobe Stock">
                <a:extLst>
                  <a:ext uri="{FF2B5EF4-FFF2-40B4-BE49-F238E27FC236}">
                    <a16:creationId xmlns:a16="http://schemas.microsoft.com/office/drawing/2014/main" id="{3C7BA43C-F244-F630-FF33-E28378CD3C5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67523" b="69338"/>
              <a:stretch/>
            </p:blipFill>
            <p:spPr bwMode="auto">
              <a:xfrm>
                <a:off x="1771753" y="2258297"/>
                <a:ext cx="422135" cy="398552"/>
              </a:xfrm>
              <a:prstGeom prst="rect">
                <a:avLst/>
              </a:prstGeom>
              <a:noFill/>
              <a:extLst>
                <a:ext uri="{909E8E84-426E-40DD-AFC4-6F175D3DCCD1}">
                  <a14:hiddenFill xmlns:a14="http://schemas.microsoft.com/office/drawing/2010/main">
                    <a:solidFill>
                      <a:srgbClr val="FFFFFF"/>
                    </a:solidFill>
                  </a14:hiddenFill>
                </a:ext>
              </a:extLst>
            </p:spPr>
          </p:pic>
          <p:pic>
            <p:nvPicPr>
              <p:cNvPr id="1087" name="Picture 2" descr="Book set icon, logo isolated on white background Stock Vector | Adobe Stock">
                <a:extLst>
                  <a:ext uri="{FF2B5EF4-FFF2-40B4-BE49-F238E27FC236}">
                    <a16:creationId xmlns:a16="http://schemas.microsoft.com/office/drawing/2014/main" id="{E3A87472-866D-69CD-C69E-9DA73A3E1EF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0857" t="68091"/>
              <a:stretch/>
            </p:blipFill>
            <p:spPr bwMode="auto">
              <a:xfrm>
                <a:off x="1709843" y="3275407"/>
                <a:ext cx="478590" cy="524006"/>
              </a:xfrm>
              <a:prstGeom prst="rect">
                <a:avLst/>
              </a:prstGeom>
              <a:noFill/>
              <a:extLst>
                <a:ext uri="{909E8E84-426E-40DD-AFC4-6F175D3DCCD1}">
                  <a14:hiddenFill xmlns:a14="http://schemas.microsoft.com/office/drawing/2010/main">
                    <a:solidFill>
                      <a:srgbClr val="FFFFFF"/>
                    </a:solidFill>
                  </a14:hiddenFill>
                </a:ext>
              </a:extLst>
            </p:spPr>
          </p:pic>
          <p:sp>
            <p:nvSpPr>
              <p:cNvPr id="1088" name="TextBox 1087">
                <a:extLst>
                  <a:ext uri="{FF2B5EF4-FFF2-40B4-BE49-F238E27FC236}">
                    <a16:creationId xmlns:a16="http://schemas.microsoft.com/office/drawing/2014/main" id="{953BFDEC-4F3C-A951-6F27-244F71D4A357}"/>
                  </a:ext>
                </a:extLst>
              </p:cNvPr>
              <p:cNvSpPr txBox="1"/>
              <p:nvPr/>
            </p:nvSpPr>
            <p:spPr>
              <a:xfrm>
                <a:off x="2389666" y="2258297"/>
                <a:ext cx="791105" cy="369332"/>
              </a:xfrm>
              <a:prstGeom prst="rect">
                <a:avLst/>
              </a:prstGeom>
              <a:noFill/>
            </p:spPr>
            <p:txBody>
              <a:bodyPr wrap="square">
                <a:spAutoFit/>
              </a:bodyPr>
              <a:lstStyle/>
              <a:p>
                <a:r>
                  <a:rPr lang="en-US" sz="1800" dirty="0"/>
                  <a:t>GPT2</a:t>
                </a:r>
                <a:endParaRPr lang="en-US" dirty="0"/>
              </a:p>
            </p:txBody>
          </p:sp>
          <p:pic>
            <p:nvPicPr>
              <p:cNvPr id="1089" name="Picture 2" descr="Book set icon, logo isolated on white background Stock Vector | Adobe Stock">
                <a:extLst>
                  <a:ext uri="{FF2B5EF4-FFF2-40B4-BE49-F238E27FC236}">
                    <a16:creationId xmlns:a16="http://schemas.microsoft.com/office/drawing/2014/main" id="{57463685-E6A5-44BE-B9CC-C6E3A74C50F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67523" b="69338"/>
              <a:stretch/>
            </p:blipFill>
            <p:spPr bwMode="auto">
              <a:xfrm>
                <a:off x="1468040" y="2718951"/>
                <a:ext cx="422135" cy="398552"/>
              </a:xfrm>
              <a:prstGeom prst="rect">
                <a:avLst/>
              </a:prstGeom>
              <a:noFill/>
              <a:extLst>
                <a:ext uri="{909E8E84-426E-40DD-AFC4-6F175D3DCCD1}">
                  <a14:hiddenFill xmlns:a14="http://schemas.microsoft.com/office/drawing/2010/main">
                    <a:solidFill>
                      <a:srgbClr val="FFFFFF"/>
                    </a:solidFill>
                  </a14:hiddenFill>
                </a:ext>
              </a:extLst>
            </p:spPr>
          </p:pic>
          <p:sp>
            <p:nvSpPr>
              <p:cNvPr id="1090" name="TextBox 1089">
                <a:extLst>
                  <a:ext uri="{FF2B5EF4-FFF2-40B4-BE49-F238E27FC236}">
                    <a16:creationId xmlns:a16="http://schemas.microsoft.com/office/drawing/2014/main" id="{4AA35736-9586-860D-CCB4-50B9FC792398}"/>
                  </a:ext>
                </a:extLst>
              </p:cNvPr>
              <p:cNvSpPr txBox="1"/>
              <p:nvPr/>
            </p:nvSpPr>
            <p:spPr>
              <a:xfrm>
                <a:off x="2430322" y="2771201"/>
                <a:ext cx="1466632" cy="369332"/>
              </a:xfrm>
              <a:prstGeom prst="rect">
                <a:avLst/>
              </a:prstGeom>
              <a:noFill/>
            </p:spPr>
            <p:txBody>
              <a:bodyPr wrap="square">
                <a:spAutoFit/>
              </a:bodyPr>
              <a:lstStyle/>
              <a:p>
                <a:r>
                  <a:rPr lang="en-US" dirty="0" err="1"/>
                  <a:t>CancerGPT</a:t>
                </a:r>
                <a:endParaRPr lang="en-US" dirty="0"/>
              </a:p>
            </p:txBody>
          </p:sp>
          <p:pic>
            <p:nvPicPr>
              <p:cNvPr id="1091" name="Graphic 1090" descr="Database with solid fill">
                <a:extLst>
                  <a:ext uri="{FF2B5EF4-FFF2-40B4-BE49-F238E27FC236}">
                    <a16:creationId xmlns:a16="http://schemas.microsoft.com/office/drawing/2014/main" id="{3584468C-6526-AE32-C052-88EDACC5E0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49138" y="2750798"/>
                <a:ext cx="440528" cy="440528"/>
              </a:xfrm>
              <a:prstGeom prst="rect">
                <a:avLst/>
              </a:prstGeom>
            </p:spPr>
          </p:pic>
          <mc:AlternateContent xmlns:mc="http://schemas.openxmlformats.org/markup-compatibility/2006" xmlns:a14="http://schemas.microsoft.com/office/drawing/2010/main">
            <mc:Choice Requires="a14">
              <p:sp>
                <p:nvSpPr>
                  <p:cNvPr id="1092" name="TextBox 1091">
                    <a:extLst>
                      <a:ext uri="{FF2B5EF4-FFF2-40B4-BE49-F238E27FC236}">
                        <a16:creationId xmlns:a16="http://schemas.microsoft.com/office/drawing/2014/main" id="{6CCBDC65-8F5C-35EC-471C-79114F5CC732}"/>
                      </a:ext>
                    </a:extLst>
                  </p:cNvPr>
                  <p:cNvSpPr txBox="1"/>
                  <p:nvPr/>
                </p:nvSpPr>
                <p:spPr>
                  <a:xfrm>
                    <a:off x="1752679" y="2741635"/>
                    <a:ext cx="372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092" name="TextBox 1091">
                    <a:extLst>
                      <a:ext uri="{FF2B5EF4-FFF2-40B4-BE49-F238E27FC236}">
                        <a16:creationId xmlns:a16="http://schemas.microsoft.com/office/drawing/2014/main" id="{6CCBDC65-8F5C-35EC-471C-79114F5CC732}"/>
                      </a:ext>
                    </a:extLst>
                  </p:cNvPr>
                  <p:cNvSpPr txBox="1">
                    <a:spLocks noRot="1" noChangeAspect="1" noMove="1" noResize="1" noEditPoints="1" noAdjustHandles="1" noChangeArrowheads="1" noChangeShapeType="1" noTextEdit="1"/>
                  </p:cNvSpPr>
                  <p:nvPr/>
                </p:nvSpPr>
                <p:spPr>
                  <a:xfrm>
                    <a:off x="1752679" y="2741635"/>
                    <a:ext cx="372436" cy="369332"/>
                  </a:xfrm>
                  <a:prstGeom prst="rect">
                    <a:avLst/>
                  </a:prstGeom>
                  <a:blipFill>
                    <a:blip r:embed="rId19"/>
                    <a:stretch>
                      <a:fillRect/>
                    </a:stretch>
                  </a:blipFill>
                </p:spPr>
                <p:txBody>
                  <a:bodyPr/>
                  <a:lstStyle/>
                  <a:p>
                    <a:r>
                      <a:rPr lang="en-US">
                        <a:noFill/>
                      </a:rPr>
                      <a:t> </a:t>
                    </a:r>
                  </a:p>
                </p:txBody>
              </p:sp>
            </mc:Fallback>
          </mc:AlternateContent>
          <p:sp>
            <p:nvSpPr>
              <p:cNvPr id="1093" name="TextBox 1092">
                <a:extLst>
                  <a:ext uri="{FF2B5EF4-FFF2-40B4-BE49-F238E27FC236}">
                    <a16:creationId xmlns:a16="http://schemas.microsoft.com/office/drawing/2014/main" id="{20B64E6B-5E20-4DFA-58FF-2162220CD3B3}"/>
                  </a:ext>
                </a:extLst>
              </p:cNvPr>
              <p:cNvSpPr txBox="1"/>
              <p:nvPr/>
            </p:nvSpPr>
            <p:spPr>
              <a:xfrm>
                <a:off x="2415560" y="3346486"/>
                <a:ext cx="791105" cy="369332"/>
              </a:xfrm>
              <a:prstGeom prst="rect">
                <a:avLst/>
              </a:prstGeom>
              <a:noFill/>
            </p:spPr>
            <p:txBody>
              <a:bodyPr wrap="square">
                <a:spAutoFit/>
              </a:bodyPr>
              <a:lstStyle/>
              <a:p>
                <a:r>
                  <a:rPr lang="en-US" dirty="0"/>
                  <a:t>GPT3</a:t>
                </a:r>
              </a:p>
            </p:txBody>
          </p:sp>
          <p:sp>
            <p:nvSpPr>
              <p:cNvPr id="1094" name="Left Bracket 1093">
                <a:extLst>
                  <a:ext uri="{FF2B5EF4-FFF2-40B4-BE49-F238E27FC236}">
                    <a16:creationId xmlns:a16="http://schemas.microsoft.com/office/drawing/2014/main" id="{F9E135CB-E654-824C-1295-7D19FA4E5E3D}"/>
                  </a:ext>
                </a:extLst>
              </p:cNvPr>
              <p:cNvSpPr/>
              <p:nvPr/>
            </p:nvSpPr>
            <p:spPr>
              <a:xfrm>
                <a:off x="1302487" y="2216241"/>
                <a:ext cx="167540" cy="1603871"/>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95" name="Left Bracket 1094">
                <a:extLst>
                  <a:ext uri="{FF2B5EF4-FFF2-40B4-BE49-F238E27FC236}">
                    <a16:creationId xmlns:a16="http://schemas.microsoft.com/office/drawing/2014/main" id="{2D161024-8818-2BDC-8625-40D9FB714283}"/>
                  </a:ext>
                </a:extLst>
              </p:cNvPr>
              <p:cNvSpPr/>
              <p:nvPr/>
            </p:nvSpPr>
            <p:spPr>
              <a:xfrm rot="10800000">
                <a:off x="3569931" y="2237322"/>
                <a:ext cx="167540" cy="1603871"/>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1096" name="TextBox 1095">
              <a:extLst>
                <a:ext uri="{FF2B5EF4-FFF2-40B4-BE49-F238E27FC236}">
                  <a16:creationId xmlns:a16="http://schemas.microsoft.com/office/drawing/2014/main" id="{BA397771-9DF0-BFE4-F0E8-C843388768DA}"/>
                </a:ext>
              </a:extLst>
            </p:cNvPr>
            <p:cNvSpPr txBox="1"/>
            <p:nvPr/>
          </p:nvSpPr>
          <p:spPr>
            <a:xfrm>
              <a:off x="3817661" y="5280425"/>
              <a:ext cx="452782" cy="369332"/>
            </a:xfrm>
            <a:prstGeom prst="rect">
              <a:avLst/>
            </a:prstGeom>
            <a:noFill/>
          </p:spPr>
          <p:txBody>
            <a:bodyPr wrap="square">
              <a:spAutoFit/>
            </a:bodyPr>
            <a:lstStyle/>
            <a:p>
              <a:r>
                <a:rPr lang="en-US" sz="1800" dirty="0"/>
                <a:t>&gt;</a:t>
              </a:r>
              <a:endParaRPr lang="en-US" dirty="0"/>
            </a:p>
          </p:txBody>
        </p:sp>
      </p:grpSp>
      <p:sp>
        <p:nvSpPr>
          <p:cNvPr id="1097" name="TextBox 1096">
            <a:extLst>
              <a:ext uri="{FF2B5EF4-FFF2-40B4-BE49-F238E27FC236}">
                <a16:creationId xmlns:a16="http://schemas.microsoft.com/office/drawing/2014/main" id="{BCE79C3B-B5F1-EA74-8FF8-A89AC0A2C293}"/>
              </a:ext>
            </a:extLst>
          </p:cNvPr>
          <p:cNvSpPr txBox="1"/>
          <p:nvPr/>
        </p:nvSpPr>
        <p:spPr>
          <a:xfrm>
            <a:off x="976046" y="1785505"/>
            <a:ext cx="3722432" cy="369332"/>
          </a:xfrm>
          <a:prstGeom prst="rect">
            <a:avLst/>
          </a:prstGeom>
          <a:noFill/>
        </p:spPr>
        <p:txBody>
          <a:bodyPr wrap="square">
            <a:spAutoFit/>
          </a:bodyPr>
          <a:lstStyle/>
          <a:p>
            <a:pPr algn="ctr"/>
            <a:r>
              <a:rPr lang="en-US" b="1" dirty="0"/>
              <a:t>Knowledge</a:t>
            </a:r>
            <a:r>
              <a:rPr lang="en-US" sz="1800" b="1" dirty="0"/>
              <a:t>-driven prediction wins</a:t>
            </a:r>
            <a:endParaRPr lang="en-US" b="1" dirty="0"/>
          </a:p>
        </p:txBody>
      </p:sp>
    </p:spTree>
    <p:extLst>
      <p:ext uri="{BB962C8B-B14F-4D97-AF65-F5344CB8AC3E}">
        <p14:creationId xmlns:p14="http://schemas.microsoft.com/office/powerpoint/2010/main" val="179593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6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6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6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4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6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8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8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7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9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1039" grpId="0"/>
      <p:bldP spid="1046" grpId="0"/>
      <p:bldP spid="1047" grpId="0"/>
      <p:bldP spid="1060" grpId="0"/>
      <p:bldP spid="1079" grpId="0"/>
      <p:bldP spid="109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D41E65-57B3-213B-4CC6-68ECDA576B11}"/>
              </a:ext>
            </a:extLst>
          </p:cNvPr>
          <p:cNvSpPr txBox="1"/>
          <p:nvPr/>
        </p:nvSpPr>
        <p:spPr>
          <a:xfrm>
            <a:off x="439838" y="329579"/>
            <a:ext cx="11273742" cy="661720"/>
          </a:xfrm>
          <a:prstGeom prst="rect">
            <a:avLst/>
          </a:prstGeom>
          <a:noFill/>
        </p:spPr>
        <p:txBody>
          <a:bodyPr wrap="square" rtlCol="0" anchor="b">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3700" b="1" i="0" u="none" strike="noStrike" kern="1200" cap="none" spc="-145" normalizeH="0" baseline="0" noProof="0" dirty="0">
                <a:ln>
                  <a:noFill/>
                </a:ln>
                <a:solidFill>
                  <a:srgbClr val="111340"/>
                </a:solidFill>
                <a:effectLst/>
                <a:uLnTx/>
                <a:uFillTx/>
                <a:latin typeface="Calibri" panose="020F0502020204030204"/>
                <a:ea typeface="+mn-ea"/>
                <a:cs typeface="Poppins" pitchFamily="2" charset="77"/>
              </a:rPr>
              <a:t>Any hallucination, Any memorization? </a:t>
            </a:r>
          </a:p>
        </p:txBody>
      </p:sp>
      <p:sp>
        <p:nvSpPr>
          <p:cNvPr id="5" name="TextBox 4">
            <a:extLst>
              <a:ext uri="{FF2B5EF4-FFF2-40B4-BE49-F238E27FC236}">
                <a16:creationId xmlns:a16="http://schemas.microsoft.com/office/drawing/2014/main" id="{43FB6649-0EA1-74F3-7B39-4EA7F6635F77}"/>
              </a:ext>
            </a:extLst>
          </p:cNvPr>
          <p:cNvSpPr txBox="1"/>
          <p:nvPr/>
        </p:nvSpPr>
        <p:spPr>
          <a:xfrm>
            <a:off x="762001" y="947744"/>
            <a:ext cx="10667999" cy="369332"/>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lang="en-US" dirty="0">
                <a:solidFill>
                  <a:prstClr val="black">
                    <a:lumMod val="50000"/>
                    <a:lumOff val="50000"/>
                  </a:prstClr>
                </a:solidFill>
                <a:latin typeface="Calibri" panose="020F0502020204030204"/>
              </a:rPr>
              <a:t>Fact Check </a:t>
            </a:r>
            <a:r>
              <a:rPr lang="en-US" spc="-60" dirty="0">
                <a:solidFill>
                  <a:prstClr val="black">
                    <a:lumMod val="50000"/>
                    <a:lumOff val="50000"/>
                  </a:prstClr>
                </a:solidFill>
                <a:latin typeface="Calibri" panose="020F0502020204030204"/>
                <a:cs typeface="Poppins" pitchFamily="2" charset="77"/>
              </a:rPr>
              <a:t>GPT3’s reasoning</a:t>
            </a:r>
            <a:endParaRPr lang="en-US" dirty="0">
              <a:solidFill>
                <a:prstClr val="black">
                  <a:lumMod val="50000"/>
                  <a:lumOff val="50000"/>
                </a:prstClr>
              </a:solidFill>
              <a:latin typeface="Calibri" panose="020F0502020204030204"/>
            </a:endParaRPr>
          </a:p>
        </p:txBody>
      </p:sp>
      <p:sp>
        <p:nvSpPr>
          <p:cNvPr id="7" name="Rectangular Callout 6">
            <a:extLst>
              <a:ext uri="{FF2B5EF4-FFF2-40B4-BE49-F238E27FC236}">
                <a16:creationId xmlns:a16="http://schemas.microsoft.com/office/drawing/2014/main" id="{2CDEC9B2-8225-93B6-397C-151625EEC353}"/>
              </a:ext>
            </a:extLst>
          </p:cNvPr>
          <p:cNvSpPr/>
          <p:nvPr/>
        </p:nvSpPr>
        <p:spPr>
          <a:xfrm>
            <a:off x="1622033" y="1953021"/>
            <a:ext cx="8137133" cy="4069310"/>
          </a:xfrm>
          <a:prstGeom prst="wedgeRectCallout">
            <a:avLst>
              <a:gd name="adj1" fmla="val -49495"/>
              <a:gd name="adj2" fmla="val 6117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3A758FC-DE00-1D02-CE2D-367805AF38E4}"/>
              </a:ext>
            </a:extLst>
          </p:cNvPr>
          <p:cNvSpPr txBox="1"/>
          <p:nvPr/>
        </p:nvSpPr>
        <p:spPr>
          <a:xfrm>
            <a:off x="1748321" y="1990457"/>
            <a:ext cx="8010846" cy="4031873"/>
          </a:xfrm>
          <a:prstGeom prst="rect">
            <a:avLst/>
          </a:prstGeom>
          <a:noFill/>
        </p:spPr>
        <p:txBody>
          <a:bodyPr wrap="square">
            <a:spAutoFit/>
          </a:bodyPr>
          <a:lstStyle/>
          <a:p>
            <a:r>
              <a:rPr lang="en-US" sz="1600" dirty="0">
                <a:effectLst/>
                <a:latin typeface="CMTI10"/>
              </a:rPr>
              <a:t>“The combination of AZD-4877 and AZD1208 has been studied in T24 cells...to be synergistic in reducing bladder cancer cell growth and metastasis”</a:t>
            </a:r>
            <a:br>
              <a:rPr lang="en-US" sz="1600" dirty="0">
                <a:latin typeface="CMTI10"/>
              </a:rPr>
            </a:br>
            <a:endParaRPr lang="en-US" sz="1600" dirty="0">
              <a:latin typeface="CMTI10"/>
            </a:endParaRPr>
          </a:p>
          <a:p>
            <a:r>
              <a:rPr lang="en-US" sz="1600" dirty="0">
                <a:effectLst/>
                <a:latin typeface="CMTI10"/>
              </a:rPr>
              <a:t>“The combination was also found to target multiple pathways involved in the growth and spread of bladder cancer cells.” </a:t>
            </a:r>
            <a:endParaRPr lang="en-US" sz="1600" dirty="0">
              <a:effectLst/>
            </a:endParaRPr>
          </a:p>
          <a:p>
            <a:endParaRPr lang="en-US" sz="1600" dirty="0">
              <a:latin typeface="CMTI10"/>
            </a:endParaRPr>
          </a:p>
          <a:p>
            <a:r>
              <a:rPr lang="en-US" sz="1600" dirty="0">
                <a:effectLst/>
                <a:latin typeface="CMTI10"/>
              </a:rPr>
              <a:t>“...Specifically, AZD-4877 was found to inhibit the activation of proteins involved in the promotion of tumor growth...” </a:t>
            </a:r>
            <a:endParaRPr lang="en-US" sz="1600" dirty="0">
              <a:effectLst/>
            </a:endParaRPr>
          </a:p>
          <a:p>
            <a:endParaRPr lang="en-US" sz="1600" dirty="0">
              <a:latin typeface="CMTI10"/>
            </a:endParaRPr>
          </a:p>
          <a:p>
            <a:r>
              <a:rPr lang="en-US" sz="1600" dirty="0">
                <a:effectLst/>
                <a:latin typeface="CMTI10"/>
              </a:rPr>
              <a:t>“...AZD1208 was found to inhibit proteins associated with the inhibition of tumor growth.” </a:t>
            </a:r>
          </a:p>
          <a:p>
            <a:endParaRPr lang="en-US" sz="1600" dirty="0">
              <a:effectLst/>
            </a:endParaRPr>
          </a:p>
          <a:p>
            <a:r>
              <a:rPr lang="en-US" sz="1600" dirty="0">
                <a:effectLst/>
                <a:latin typeface="CMTI10"/>
              </a:rPr>
              <a:t>“This combination was also effective at reducing the production of inflammatory mediators such as cytokines, which are known to con- tribute to tumor progression.” </a:t>
            </a:r>
          </a:p>
          <a:p>
            <a:endParaRPr lang="en-US" sz="1600" dirty="0">
              <a:latin typeface="CMTI10"/>
            </a:endParaRPr>
          </a:p>
          <a:p>
            <a:r>
              <a:rPr lang="en-US" sz="1600" dirty="0">
                <a:effectLst/>
                <a:latin typeface="CMTI10"/>
              </a:rPr>
              <a:t>“...these two drugs have been shown to reduce levels of apoptosis inhibitors, which can also play a role in tumor progression.” </a:t>
            </a:r>
            <a:endParaRPr lang="en-US" sz="1600" dirty="0">
              <a:effectLst/>
            </a:endParaRPr>
          </a:p>
        </p:txBody>
      </p:sp>
      <p:sp>
        <p:nvSpPr>
          <p:cNvPr id="11" name="TextBox 10">
            <a:extLst>
              <a:ext uri="{FF2B5EF4-FFF2-40B4-BE49-F238E27FC236}">
                <a16:creationId xmlns:a16="http://schemas.microsoft.com/office/drawing/2014/main" id="{51F2DDF8-A4FC-A807-DC54-67849A8F3575}"/>
              </a:ext>
            </a:extLst>
          </p:cNvPr>
          <p:cNvSpPr txBox="1"/>
          <p:nvPr/>
        </p:nvSpPr>
        <p:spPr>
          <a:xfrm>
            <a:off x="2200382" y="1424798"/>
            <a:ext cx="7735412" cy="369332"/>
          </a:xfrm>
          <a:prstGeom prst="rect">
            <a:avLst/>
          </a:prstGeom>
          <a:noFill/>
        </p:spPr>
        <p:txBody>
          <a:bodyPr wrap="square">
            <a:spAutoFit/>
          </a:bodyPr>
          <a:lstStyle/>
          <a:p>
            <a:r>
              <a:rPr lang="en-US" sz="1800" dirty="0">
                <a:effectLst/>
                <a:latin typeface="CMTI10"/>
              </a:rPr>
              <a:t>“Why is the drug pair AZD-4877 and AZD1208 synergistic in the cell line T24?”</a:t>
            </a:r>
            <a:endParaRPr lang="en-US" dirty="0"/>
          </a:p>
        </p:txBody>
      </p:sp>
      <p:pic>
        <p:nvPicPr>
          <p:cNvPr id="2050" name="Picture 2" descr="True False Vector Art, Icons, and Graphics for Free Download">
            <a:extLst>
              <a:ext uri="{FF2B5EF4-FFF2-40B4-BE49-F238E27FC236}">
                <a16:creationId xmlns:a16="http://schemas.microsoft.com/office/drawing/2014/main" id="{D90AD269-9BB5-42F4-D278-7ED145FB25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76" t="23010" r="53304" b="21533"/>
          <a:stretch/>
        </p:blipFill>
        <p:spPr bwMode="auto">
          <a:xfrm>
            <a:off x="9928795" y="2732193"/>
            <a:ext cx="480522" cy="4856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True False Vector Art, Icons, and Graphics for Free Download">
            <a:extLst>
              <a:ext uri="{FF2B5EF4-FFF2-40B4-BE49-F238E27FC236}">
                <a16:creationId xmlns:a16="http://schemas.microsoft.com/office/drawing/2014/main" id="{74A68288-7968-AAA5-381D-78787243B4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065" t="22690" r="14307" b="20082"/>
          <a:stretch/>
        </p:blipFill>
        <p:spPr bwMode="auto">
          <a:xfrm>
            <a:off x="9914796" y="2081718"/>
            <a:ext cx="494521" cy="50493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True False Vector Art, Icons, and Graphics for Free Download">
            <a:extLst>
              <a:ext uri="{FF2B5EF4-FFF2-40B4-BE49-F238E27FC236}">
                <a16:creationId xmlns:a16="http://schemas.microsoft.com/office/drawing/2014/main" id="{C28ECE38-AC94-4AAA-E998-5C7E193916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76" t="23010" r="53304" b="21533"/>
          <a:stretch/>
        </p:blipFill>
        <p:spPr bwMode="auto">
          <a:xfrm>
            <a:off x="9914796" y="3436788"/>
            <a:ext cx="480522" cy="485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True False Vector Art, Icons, and Graphics for Free Download">
            <a:extLst>
              <a:ext uri="{FF2B5EF4-FFF2-40B4-BE49-F238E27FC236}">
                <a16:creationId xmlns:a16="http://schemas.microsoft.com/office/drawing/2014/main" id="{106E39F7-940C-9EC9-54D8-51068771E0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76" t="23010" r="53304" b="21533"/>
          <a:stretch/>
        </p:blipFill>
        <p:spPr bwMode="auto">
          <a:xfrm>
            <a:off x="9928795" y="4186089"/>
            <a:ext cx="480522" cy="4856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True False Vector Art, Icons, and Graphics for Free Download">
            <a:extLst>
              <a:ext uri="{FF2B5EF4-FFF2-40B4-BE49-F238E27FC236}">
                <a16:creationId xmlns:a16="http://schemas.microsoft.com/office/drawing/2014/main" id="{0ED4916B-F49A-51A1-51FC-1EDD110181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065" t="22690" r="14307" b="20082"/>
          <a:stretch/>
        </p:blipFill>
        <p:spPr bwMode="auto">
          <a:xfrm>
            <a:off x="9921795" y="4776209"/>
            <a:ext cx="494521" cy="5049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True False Vector Art, Icons, and Graphics for Free Download">
            <a:extLst>
              <a:ext uri="{FF2B5EF4-FFF2-40B4-BE49-F238E27FC236}">
                <a16:creationId xmlns:a16="http://schemas.microsoft.com/office/drawing/2014/main" id="{6F7BC323-E62B-2662-31E7-F69FF24F46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76" t="23010" r="53304" b="21533"/>
          <a:stretch/>
        </p:blipFill>
        <p:spPr bwMode="auto">
          <a:xfrm>
            <a:off x="9935794" y="5481303"/>
            <a:ext cx="480522" cy="4856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D4A7CF97-A827-9D1C-85D3-A32D89159FFE}"/>
              </a:ext>
            </a:extLst>
          </p:cNvPr>
          <p:cNvSpPr txBox="1"/>
          <p:nvPr/>
        </p:nvSpPr>
        <p:spPr>
          <a:xfrm>
            <a:off x="907852" y="6256042"/>
            <a:ext cx="783405" cy="369332"/>
          </a:xfrm>
          <a:prstGeom prst="rect">
            <a:avLst/>
          </a:prstGeom>
          <a:noFill/>
        </p:spPr>
        <p:txBody>
          <a:bodyPr wrap="square">
            <a:spAutoFit/>
          </a:bodyPr>
          <a:lstStyle/>
          <a:p>
            <a:r>
              <a:rPr lang="en-US" sz="1800" dirty="0">
                <a:effectLst/>
                <a:latin typeface="CMTI10"/>
              </a:rPr>
              <a:t>GPT3</a:t>
            </a:r>
            <a:endParaRPr lang="en-US" dirty="0"/>
          </a:p>
        </p:txBody>
      </p:sp>
      <p:pic>
        <p:nvPicPr>
          <p:cNvPr id="20" name="Picture 2" descr="Book set icon, logo isolated on white background Stock Vector | Adobe Stock">
            <a:extLst>
              <a:ext uri="{FF2B5EF4-FFF2-40B4-BE49-F238E27FC236}">
                <a16:creationId xmlns:a16="http://schemas.microsoft.com/office/drawing/2014/main" id="{6D206AF6-D263-1878-8330-3375899436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0857" t="68091"/>
          <a:stretch/>
        </p:blipFill>
        <p:spPr bwMode="auto">
          <a:xfrm>
            <a:off x="193672" y="5920274"/>
            <a:ext cx="783404" cy="857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13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1"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descr="DNA">
            <a:extLst>
              <a:ext uri="{FF2B5EF4-FFF2-40B4-BE49-F238E27FC236}">
                <a16:creationId xmlns:a16="http://schemas.microsoft.com/office/drawing/2014/main" id="{2E975779-3569-E4D6-FAFF-BBF52260CF20}"/>
              </a:ext>
            </a:extLst>
          </p:cNvPr>
          <p:cNvSpPr/>
          <p:nvPr/>
        </p:nvSpPr>
        <p:spPr>
          <a:xfrm>
            <a:off x="462531" y="4113807"/>
            <a:ext cx="1043116" cy="90895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10" name="Freeform 9">
            <a:extLst>
              <a:ext uri="{FF2B5EF4-FFF2-40B4-BE49-F238E27FC236}">
                <a16:creationId xmlns:a16="http://schemas.microsoft.com/office/drawing/2014/main" id="{2977E9B8-DCBA-3DC8-9660-4FAC3A391C3D}"/>
              </a:ext>
            </a:extLst>
          </p:cNvPr>
          <p:cNvSpPr/>
          <p:nvPr/>
        </p:nvSpPr>
        <p:spPr>
          <a:xfrm>
            <a:off x="1685047" y="4113808"/>
            <a:ext cx="9860049" cy="1796448"/>
          </a:xfrm>
          <a:custGeom>
            <a:avLst/>
            <a:gdLst>
              <a:gd name="connsiteX0" fmla="*/ 0 w 4320000"/>
              <a:gd name="connsiteY0" fmla="*/ 0 h 648000"/>
              <a:gd name="connsiteX1" fmla="*/ 4320000 w 4320000"/>
              <a:gd name="connsiteY1" fmla="*/ 0 h 648000"/>
              <a:gd name="connsiteX2" fmla="*/ 4320000 w 4320000"/>
              <a:gd name="connsiteY2" fmla="*/ 648000 h 648000"/>
              <a:gd name="connsiteX3" fmla="*/ 0 w 4320000"/>
              <a:gd name="connsiteY3" fmla="*/ 648000 h 648000"/>
              <a:gd name="connsiteX4" fmla="*/ 0 w 4320000"/>
              <a:gd name="connsiteY4" fmla="*/ 0 h 6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648000">
                <a:moveTo>
                  <a:pt x="0" y="0"/>
                </a:moveTo>
                <a:lnTo>
                  <a:pt x="4320000" y="0"/>
                </a:lnTo>
                <a:lnTo>
                  <a:pt x="4320000" y="648000"/>
                </a:lnTo>
                <a:lnTo>
                  <a:pt x="0" y="648000"/>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US" sz="2400" kern="1200" dirty="0"/>
              <a:t>Biomedical contribution</a:t>
            </a:r>
          </a:p>
          <a:p>
            <a:pPr marL="342900" lvl="0" indent="-342900" algn="l" defTabSz="755650">
              <a:lnSpc>
                <a:spcPct val="90000"/>
              </a:lnSpc>
              <a:spcBef>
                <a:spcPct val="0"/>
              </a:spcBef>
              <a:spcAft>
                <a:spcPct val="35000"/>
              </a:spcAft>
              <a:buFont typeface="Arial" panose="020B0604020202020204" pitchFamily="34" charset="0"/>
              <a:buChar char="•"/>
            </a:pPr>
            <a:r>
              <a:rPr lang="en-US" sz="2400" kern="1200" dirty="0"/>
              <a:t>First prediction model for drug pair synergy in rare cancer types</a:t>
            </a:r>
          </a:p>
          <a:p>
            <a:pPr marL="342900" lvl="0" indent="-342900" algn="l" defTabSz="755650">
              <a:lnSpc>
                <a:spcPct val="90000"/>
              </a:lnSpc>
              <a:spcBef>
                <a:spcPct val="0"/>
              </a:spcBef>
              <a:spcAft>
                <a:spcPct val="35000"/>
              </a:spcAft>
              <a:buFont typeface="Arial" panose="020B0604020202020204" pitchFamily="34" charset="0"/>
              <a:buChar char="•"/>
            </a:pPr>
            <a:r>
              <a:rPr lang="en-US" sz="2400" kern="1200" dirty="0"/>
              <a:t>Can be extended to a wide range of application beyond cancer, particularly when data is limited</a:t>
            </a:r>
          </a:p>
          <a:p>
            <a:pPr marL="0" lvl="0" indent="0" algn="l" defTabSz="1022350">
              <a:lnSpc>
                <a:spcPct val="90000"/>
              </a:lnSpc>
              <a:spcBef>
                <a:spcPct val="0"/>
              </a:spcBef>
              <a:spcAft>
                <a:spcPct val="35000"/>
              </a:spcAft>
              <a:buNone/>
              <a:defRPr b="1"/>
            </a:pPr>
            <a:endParaRPr lang="en-US" sz="2400" kern="1200" dirty="0"/>
          </a:p>
        </p:txBody>
      </p:sp>
      <p:sp>
        <p:nvSpPr>
          <p:cNvPr id="11" name="Freeform 10">
            <a:extLst>
              <a:ext uri="{FF2B5EF4-FFF2-40B4-BE49-F238E27FC236}">
                <a16:creationId xmlns:a16="http://schemas.microsoft.com/office/drawing/2014/main" id="{2AB99579-D787-802A-682D-FE6BAFBCBBDA}"/>
              </a:ext>
            </a:extLst>
          </p:cNvPr>
          <p:cNvSpPr/>
          <p:nvPr/>
        </p:nvSpPr>
        <p:spPr>
          <a:xfrm>
            <a:off x="1685048" y="4807944"/>
            <a:ext cx="9493814" cy="484805"/>
          </a:xfrm>
          <a:custGeom>
            <a:avLst/>
            <a:gdLst>
              <a:gd name="connsiteX0" fmla="*/ 0 w 4320000"/>
              <a:gd name="connsiteY0" fmla="*/ 0 h 484805"/>
              <a:gd name="connsiteX1" fmla="*/ 4320000 w 4320000"/>
              <a:gd name="connsiteY1" fmla="*/ 0 h 484805"/>
              <a:gd name="connsiteX2" fmla="*/ 4320000 w 4320000"/>
              <a:gd name="connsiteY2" fmla="*/ 484805 h 484805"/>
              <a:gd name="connsiteX3" fmla="*/ 0 w 4320000"/>
              <a:gd name="connsiteY3" fmla="*/ 484805 h 484805"/>
              <a:gd name="connsiteX4" fmla="*/ 0 w 4320000"/>
              <a:gd name="connsiteY4" fmla="*/ 0 h 484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484805">
                <a:moveTo>
                  <a:pt x="0" y="0"/>
                </a:moveTo>
                <a:lnTo>
                  <a:pt x="4320000" y="0"/>
                </a:lnTo>
                <a:lnTo>
                  <a:pt x="4320000" y="484805"/>
                </a:lnTo>
                <a:lnTo>
                  <a:pt x="0" y="484805"/>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endParaRPr lang="en-US" sz="1700" kern="1200" dirty="0"/>
          </a:p>
        </p:txBody>
      </p:sp>
      <p:sp>
        <p:nvSpPr>
          <p:cNvPr id="6" name="TextBox 5">
            <a:extLst>
              <a:ext uri="{FF2B5EF4-FFF2-40B4-BE49-F238E27FC236}">
                <a16:creationId xmlns:a16="http://schemas.microsoft.com/office/drawing/2014/main" id="{87907BCB-7E3A-10CD-A9E7-BF5B3D6DF54B}"/>
              </a:ext>
            </a:extLst>
          </p:cNvPr>
          <p:cNvSpPr txBox="1"/>
          <p:nvPr/>
        </p:nvSpPr>
        <p:spPr>
          <a:xfrm>
            <a:off x="439838" y="329579"/>
            <a:ext cx="11273742" cy="661720"/>
          </a:xfrm>
          <a:prstGeom prst="rect">
            <a:avLst/>
          </a:prstGeom>
          <a:noFill/>
        </p:spPr>
        <p:txBody>
          <a:bodyPr wrap="square" rtlCol="0" anchor="b">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3700" b="1" i="0" u="none" strike="noStrike" kern="1200" cap="none" spc="-145" normalizeH="0" baseline="0" noProof="0" dirty="0">
                <a:ln>
                  <a:noFill/>
                </a:ln>
                <a:solidFill>
                  <a:srgbClr val="111340"/>
                </a:solidFill>
                <a:effectLst/>
                <a:uLnTx/>
                <a:uFillTx/>
                <a:latin typeface="Calibri" panose="020F0502020204030204"/>
                <a:ea typeface="+mn-ea"/>
                <a:cs typeface="Poppins" pitchFamily="2" charset="77"/>
              </a:rPr>
              <a:t>To conclude</a:t>
            </a:r>
          </a:p>
        </p:txBody>
      </p:sp>
      <p:sp>
        <p:nvSpPr>
          <p:cNvPr id="7" name="TextBox 6">
            <a:extLst>
              <a:ext uri="{FF2B5EF4-FFF2-40B4-BE49-F238E27FC236}">
                <a16:creationId xmlns:a16="http://schemas.microsoft.com/office/drawing/2014/main" id="{809BCCBE-D173-7274-C525-1D6CC44B8115}"/>
              </a:ext>
            </a:extLst>
          </p:cNvPr>
          <p:cNvSpPr txBox="1"/>
          <p:nvPr/>
        </p:nvSpPr>
        <p:spPr>
          <a:xfrm>
            <a:off x="762001" y="947744"/>
            <a:ext cx="10667999" cy="369332"/>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lang="en-US" dirty="0">
                <a:solidFill>
                  <a:prstClr val="black">
                    <a:lumMod val="50000"/>
                    <a:lumOff val="50000"/>
                  </a:prstClr>
                </a:solidFill>
                <a:latin typeface="Calibri" panose="020F0502020204030204"/>
              </a:rPr>
              <a:t>Summary and contribution</a:t>
            </a:r>
          </a:p>
        </p:txBody>
      </p:sp>
      <p:sp>
        <p:nvSpPr>
          <p:cNvPr id="22" name="Freeform 21">
            <a:extLst>
              <a:ext uri="{FF2B5EF4-FFF2-40B4-BE49-F238E27FC236}">
                <a16:creationId xmlns:a16="http://schemas.microsoft.com/office/drawing/2014/main" id="{04F12E47-EBB2-E483-9440-5BAD0C79DA65}"/>
              </a:ext>
            </a:extLst>
          </p:cNvPr>
          <p:cNvSpPr/>
          <p:nvPr/>
        </p:nvSpPr>
        <p:spPr>
          <a:xfrm>
            <a:off x="1685048" y="1994270"/>
            <a:ext cx="9860049" cy="1067610"/>
          </a:xfrm>
          <a:custGeom>
            <a:avLst/>
            <a:gdLst>
              <a:gd name="connsiteX0" fmla="*/ 0 w 4320000"/>
              <a:gd name="connsiteY0" fmla="*/ 0 h 648000"/>
              <a:gd name="connsiteX1" fmla="*/ 4320000 w 4320000"/>
              <a:gd name="connsiteY1" fmla="*/ 0 h 648000"/>
              <a:gd name="connsiteX2" fmla="*/ 4320000 w 4320000"/>
              <a:gd name="connsiteY2" fmla="*/ 648000 h 648000"/>
              <a:gd name="connsiteX3" fmla="*/ 0 w 4320000"/>
              <a:gd name="connsiteY3" fmla="*/ 648000 h 648000"/>
              <a:gd name="connsiteX4" fmla="*/ 0 w 4320000"/>
              <a:gd name="connsiteY4" fmla="*/ 0 h 6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648000">
                <a:moveTo>
                  <a:pt x="0" y="0"/>
                </a:moveTo>
                <a:lnTo>
                  <a:pt x="4320000" y="0"/>
                </a:lnTo>
                <a:lnTo>
                  <a:pt x="4320000" y="648000"/>
                </a:lnTo>
                <a:lnTo>
                  <a:pt x="0" y="648000"/>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US" sz="2400" kern="1200" dirty="0"/>
              <a:t>General insight to machine learning</a:t>
            </a:r>
          </a:p>
        </p:txBody>
      </p:sp>
      <p:sp>
        <p:nvSpPr>
          <p:cNvPr id="23" name="Freeform 22">
            <a:extLst>
              <a:ext uri="{FF2B5EF4-FFF2-40B4-BE49-F238E27FC236}">
                <a16:creationId xmlns:a16="http://schemas.microsoft.com/office/drawing/2014/main" id="{FE3333FC-6DA5-1E06-9946-F2300260035B}"/>
              </a:ext>
            </a:extLst>
          </p:cNvPr>
          <p:cNvSpPr/>
          <p:nvPr/>
        </p:nvSpPr>
        <p:spPr>
          <a:xfrm>
            <a:off x="1839159" y="1564197"/>
            <a:ext cx="9860049" cy="648000"/>
          </a:xfrm>
          <a:custGeom>
            <a:avLst/>
            <a:gdLst>
              <a:gd name="connsiteX0" fmla="*/ 0 w 4320000"/>
              <a:gd name="connsiteY0" fmla="*/ 0 h 648000"/>
              <a:gd name="connsiteX1" fmla="*/ 4320000 w 4320000"/>
              <a:gd name="connsiteY1" fmla="*/ 0 h 648000"/>
              <a:gd name="connsiteX2" fmla="*/ 4320000 w 4320000"/>
              <a:gd name="connsiteY2" fmla="*/ 648000 h 648000"/>
              <a:gd name="connsiteX3" fmla="*/ 0 w 4320000"/>
              <a:gd name="connsiteY3" fmla="*/ 648000 h 648000"/>
              <a:gd name="connsiteX4" fmla="*/ 0 w 4320000"/>
              <a:gd name="connsiteY4" fmla="*/ 0 h 6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648000">
                <a:moveTo>
                  <a:pt x="0" y="0"/>
                </a:moveTo>
                <a:lnTo>
                  <a:pt x="4320000" y="0"/>
                </a:lnTo>
                <a:lnTo>
                  <a:pt x="4320000" y="648000"/>
                </a:lnTo>
                <a:lnTo>
                  <a:pt x="0" y="648000"/>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endParaRPr lang="en-US" sz="2300" kern="1200" dirty="0"/>
          </a:p>
        </p:txBody>
      </p:sp>
      <p:sp>
        <p:nvSpPr>
          <p:cNvPr id="3" name="TextBox 2">
            <a:extLst>
              <a:ext uri="{FF2B5EF4-FFF2-40B4-BE49-F238E27FC236}">
                <a16:creationId xmlns:a16="http://schemas.microsoft.com/office/drawing/2014/main" id="{48948CD1-3C48-3156-BA61-D4505F7DA911}"/>
              </a:ext>
            </a:extLst>
          </p:cNvPr>
          <p:cNvSpPr txBox="1"/>
          <p:nvPr/>
        </p:nvSpPr>
        <p:spPr>
          <a:xfrm>
            <a:off x="1937639" y="2357955"/>
            <a:ext cx="9607458" cy="156966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t>W</a:t>
            </a:r>
            <a:r>
              <a:rPr lang="en-US" sz="2400" kern="1200" dirty="0"/>
              <a:t>hen data size is limited, LLMs can be a good few-shot prediction tool based on knowledge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t>But LLM’s reasoning sometimes contains hallucination</a:t>
            </a:r>
            <a:endParaRPr lang="en-US" sz="2400" kern="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kern="1200" dirty="0"/>
          </a:p>
        </p:txBody>
      </p:sp>
      <p:sp>
        <p:nvSpPr>
          <p:cNvPr id="4" name="Rectangle 3" descr="Head with Gears">
            <a:extLst>
              <a:ext uri="{FF2B5EF4-FFF2-40B4-BE49-F238E27FC236}">
                <a16:creationId xmlns:a16="http://schemas.microsoft.com/office/drawing/2014/main" id="{2283BE2F-BDD0-A506-0AA6-39DDD783DE6E}"/>
              </a:ext>
            </a:extLst>
          </p:cNvPr>
          <p:cNvSpPr/>
          <p:nvPr/>
        </p:nvSpPr>
        <p:spPr>
          <a:xfrm>
            <a:off x="439838" y="2142581"/>
            <a:ext cx="1245210" cy="1204665"/>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Tree>
    <p:extLst>
      <p:ext uri="{BB962C8B-B14F-4D97-AF65-F5344CB8AC3E}">
        <p14:creationId xmlns:p14="http://schemas.microsoft.com/office/powerpoint/2010/main" val="261723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6B154-CE9E-795A-60A0-D9873CD9F2C7}"/>
              </a:ext>
            </a:extLst>
          </p:cNvPr>
          <p:cNvSpPr>
            <a:spLocks noGrp="1"/>
          </p:cNvSpPr>
          <p:nvPr>
            <p:ph type="title"/>
          </p:nvPr>
        </p:nvSpPr>
        <p:spPr/>
        <p:txBody>
          <a:bodyPr/>
          <a:lstStyle/>
          <a:p>
            <a:r>
              <a:rPr lang="en-US" dirty="0"/>
              <a:t>Other LLMs</a:t>
            </a:r>
          </a:p>
        </p:txBody>
      </p:sp>
      <p:sp>
        <p:nvSpPr>
          <p:cNvPr id="3" name="Text Placeholder 2">
            <a:extLst>
              <a:ext uri="{FF2B5EF4-FFF2-40B4-BE49-F238E27FC236}">
                <a16:creationId xmlns:a16="http://schemas.microsoft.com/office/drawing/2014/main" id="{A6580EC3-397A-EB7D-7927-59A85A9CDA4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95768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4491D-ED09-468A-A242-B518EF3BE8B2}"/>
              </a:ext>
            </a:extLst>
          </p:cNvPr>
          <p:cNvSpPr>
            <a:spLocks noGrp="1"/>
          </p:cNvSpPr>
          <p:nvPr>
            <p:ph type="title"/>
          </p:nvPr>
        </p:nvSpPr>
        <p:spPr>
          <a:xfrm>
            <a:off x="482259" y="101237"/>
            <a:ext cx="10515600" cy="1325563"/>
          </a:xfrm>
        </p:spPr>
        <p:txBody>
          <a:bodyPr/>
          <a:lstStyle/>
          <a:p>
            <a:r>
              <a:rPr lang="en-US" dirty="0"/>
              <a:t>Pathology with LLM</a:t>
            </a:r>
          </a:p>
        </p:txBody>
      </p:sp>
      <p:pic>
        <p:nvPicPr>
          <p:cNvPr id="4" name="Content Placeholder 3">
            <a:extLst>
              <a:ext uri="{FF2B5EF4-FFF2-40B4-BE49-F238E27FC236}">
                <a16:creationId xmlns:a16="http://schemas.microsoft.com/office/drawing/2014/main" id="{ABF44DD9-BFC5-4B3D-A0AA-FD794356293C}"/>
              </a:ext>
            </a:extLst>
          </p:cNvPr>
          <p:cNvPicPr>
            <a:picLocks noGrp="1" noChangeAspect="1"/>
          </p:cNvPicPr>
          <p:nvPr>
            <p:ph idx="1"/>
          </p:nvPr>
        </p:nvPicPr>
        <p:blipFill>
          <a:blip r:embed="rId2"/>
          <a:stretch>
            <a:fillRect/>
          </a:stretch>
        </p:blipFill>
        <p:spPr>
          <a:xfrm>
            <a:off x="1676380" y="1132228"/>
            <a:ext cx="8449526" cy="4464635"/>
          </a:xfrm>
          <a:prstGeom prst="rect">
            <a:avLst/>
          </a:prstGeom>
        </p:spPr>
      </p:pic>
      <p:sp>
        <p:nvSpPr>
          <p:cNvPr id="5" name="Rectangle 4">
            <a:extLst>
              <a:ext uri="{FF2B5EF4-FFF2-40B4-BE49-F238E27FC236}">
                <a16:creationId xmlns:a16="http://schemas.microsoft.com/office/drawing/2014/main" id="{BEDAA04E-738F-4962-9BE2-D9FB9C2DE0A5}"/>
              </a:ext>
            </a:extLst>
          </p:cNvPr>
          <p:cNvSpPr/>
          <p:nvPr/>
        </p:nvSpPr>
        <p:spPr>
          <a:xfrm>
            <a:off x="3471046" y="5909311"/>
            <a:ext cx="3681905" cy="369332"/>
          </a:xfrm>
          <a:prstGeom prst="rect">
            <a:avLst/>
          </a:prstGeom>
        </p:spPr>
        <p:txBody>
          <a:bodyPr wrap="none">
            <a:spAutoFit/>
          </a:bodyPr>
          <a:lstStyle/>
          <a:p>
            <a:r>
              <a:rPr lang="en-US" dirty="0"/>
              <a:t>https://arxiv.org/pdf/2305.15072.pdf</a:t>
            </a:r>
          </a:p>
        </p:txBody>
      </p:sp>
    </p:spTree>
    <p:extLst>
      <p:ext uri="{BB962C8B-B14F-4D97-AF65-F5344CB8AC3E}">
        <p14:creationId xmlns:p14="http://schemas.microsoft.com/office/powerpoint/2010/main" val="3929183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A5F35-C623-471F-9054-00BB1E5B093B}"/>
              </a:ext>
            </a:extLst>
          </p:cNvPr>
          <p:cNvSpPr>
            <a:spLocks noGrp="1"/>
          </p:cNvSpPr>
          <p:nvPr>
            <p:ph type="title"/>
          </p:nvPr>
        </p:nvSpPr>
        <p:spPr/>
        <p:txBody>
          <a:bodyPr/>
          <a:lstStyle/>
          <a:p>
            <a:r>
              <a:rPr lang="en-US" dirty="0"/>
              <a:t>Tree of Thoughts</a:t>
            </a:r>
          </a:p>
        </p:txBody>
      </p:sp>
      <p:pic>
        <p:nvPicPr>
          <p:cNvPr id="4" name="Content Placeholder 3">
            <a:extLst>
              <a:ext uri="{FF2B5EF4-FFF2-40B4-BE49-F238E27FC236}">
                <a16:creationId xmlns:a16="http://schemas.microsoft.com/office/drawing/2014/main" id="{C78859EC-58A1-4FB8-8C8C-D5B00EFC6D67}"/>
              </a:ext>
            </a:extLst>
          </p:cNvPr>
          <p:cNvPicPr>
            <a:picLocks noGrp="1" noChangeAspect="1"/>
          </p:cNvPicPr>
          <p:nvPr>
            <p:ph idx="1"/>
          </p:nvPr>
        </p:nvPicPr>
        <p:blipFill>
          <a:blip r:embed="rId2"/>
          <a:stretch>
            <a:fillRect/>
          </a:stretch>
        </p:blipFill>
        <p:spPr>
          <a:xfrm>
            <a:off x="276619" y="1500443"/>
            <a:ext cx="5504353" cy="4139379"/>
          </a:xfrm>
          <a:prstGeom prst="rect">
            <a:avLst/>
          </a:prstGeom>
        </p:spPr>
      </p:pic>
      <p:sp>
        <p:nvSpPr>
          <p:cNvPr id="5" name="Rectangle 4">
            <a:extLst>
              <a:ext uri="{FF2B5EF4-FFF2-40B4-BE49-F238E27FC236}">
                <a16:creationId xmlns:a16="http://schemas.microsoft.com/office/drawing/2014/main" id="{23CB1197-F6F4-4510-BE8B-F1E87E00913E}"/>
              </a:ext>
            </a:extLst>
          </p:cNvPr>
          <p:cNvSpPr/>
          <p:nvPr/>
        </p:nvSpPr>
        <p:spPr>
          <a:xfrm>
            <a:off x="1106811" y="6005945"/>
            <a:ext cx="3681905" cy="369332"/>
          </a:xfrm>
          <a:prstGeom prst="rect">
            <a:avLst/>
          </a:prstGeom>
        </p:spPr>
        <p:txBody>
          <a:bodyPr wrap="none">
            <a:spAutoFit/>
          </a:bodyPr>
          <a:lstStyle/>
          <a:p>
            <a:r>
              <a:rPr lang="en-US" dirty="0"/>
              <a:t>https://arxiv.org/pdf/2305.10601.pdf</a:t>
            </a:r>
          </a:p>
        </p:txBody>
      </p:sp>
      <p:pic>
        <p:nvPicPr>
          <p:cNvPr id="6" name="Picture 5">
            <a:extLst>
              <a:ext uri="{FF2B5EF4-FFF2-40B4-BE49-F238E27FC236}">
                <a16:creationId xmlns:a16="http://schemas.microsoft.com/office/drawing/2014/main" id="{C1BCC6FC-A9B3-4E71-B591-107FB5CA59C5}"/>
              </a:ext>
            </a:extLst>
          </p:cNvPr>
          <p:cNvPicPr>
            <a:picLocks noChangeAspect="1"/>
          </p:cNvPicPr>
          <p:nvPr/>
        </p:nvPicPr>
        <p:blipFill>
          <a:blip r:embed="rId3"/>
          <a:stretch>
            <a:fillRect/>
          </a:stretch>
        </p:blipFill>
        <p:spPr>
          <a:xfrm>
            <a:off x="5971216" y="1097500"/>
            <a:ext cx="6015063" cy="4523912"/>
          </a:xfrm>
          <a:prstGeom prst="rect">
            <a:avLst/>
          </a:prstGeom>
        </p:spPr>
      </p:pic>
      <p:sp>
        <p:nvSpPr>
          <p:cNvPr id="7" name="Rectangle 6">
            <a:extLst>
              <a:ext uri="{FF2B5EF4-FFF2-40B4-BE49-F238E27FC236}">
                <a16:creationId xmlns:a16="http://schemas.microsoft.com/office/drawing/2014/main" id="{B0C96B68-65D3-4682-8486-26E605DC81BE}"/>
              </a:ext>
            </a:extLst>
          </p:cNvPr>
          <p:cNvSpPr/>
          <p:nvPr/>
        </p:nvSpPr>
        <p:spPr>
          <a:xfrm>
            <a:off x="7053479" y="5821279"/>
            <a:ext cx="3681905" cy="369332"/>
          </a:xfrm>
          <a:prstGeom prst="rect">
            <a:avLst/>
          </a:prstGeom>
        </p:spPr>
        <p:txBody>
          <a:bodyPr wrap="none">
            <a:spAutoFit/>
          </a:bodyPr>
          <a:lstStyle/>
          <a:p>
            <a:r>
              <a:rPr lang="en-US" dirty="0"/>
              <a:t>https://arxiv.org/pdf/2306.08129.pdf</a:t>
            </a:r>
          </a:p>
        </p:txBody>
      </p:sp>
    </p:spTree>
    <p:extLst>
      <p:ext uri="{BB962C8B-B14F-4D97-AF65-F5344CB8AC3E}">
        <p14:creationId xmlns:p14="http://schemas.microsoft.com/office/powerpoint/2010/main" val="3812706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53FD25-918F-3F18-3416-E5E2946084E4}"/>
              </a:ext>
            </a:extLst>
          </p:cNvPr>
          <p:cNvSpPr txBox="1"/>
          <p:nvPr/>
        </p:nvSpPr>
        <p:spPr>
          <a:xfrm>
            <a:off x="2107448" y="5764720"/>
            <a:ext cx="6099858" cy="307777"/>
          </a:xfrm>
          <a:prstGeom prst="rect">
            <a:avLst/>
          </a:prstGeom>
          <a:noFill/>
        </p:spPr>
        <p:txBody>
          <a:bodyPr wrap="square">
            <a:spAutoFit/>
          </a:bodyPr>
          <a:lstStyle/>
          <a:p>
            <a:r>
              <a:rPr lang="en-US" sz="1400" dirty="0"/>
              <a:t>https://</a:t>
            </a:r>
            <a:r>
              <a:rPr lang="en-US" sz="1400" dirty="0" err="1"/>
              <a:t>blogs.nvidia.com</a:t>
            </a:r>
            <a:r>
              <a:rPr lang="en-US" sz="1400" dirty="0"/>
              <a:t>/blog/2023/03/13/what-are-foundation-models/</a:t>
            </a:r>
          </a:p>
        </p:txBody>
      </p:sp>
      <p:sp>
        <p:nvSpPr>
          <p:cNvPr id="3" name="TextBox 2">
            <a:extLst>
              <a:ext uri="{FF2B5EF4-FFF2-40B4-BE49-F238E27FC236}">
                <a16:creationId xmlns:a16="http://schemas.microsoft.com/office/drawing/2014/main" id="{C0CA82AB-85E6-DB3E-82D0-F8CEBFDE31A5}"/>
              </a:ext>
            </a:extLst>
          </p:cNvPr>
          <p:cNvSpPr txBox="1"/>
          <p:nvPr/>
        </p:nvSpPr>
        <p:spPr>
          <a:xfrm>
            <a:off x="762001" y="329579"/>
            <a:ext cx="10668000" cy="661720"/>
          </a:xfrm>
          <a:prstGeom prst="rect">
            <a:avLst/>
          </a:prstGeom>
          <a:noFill/>
        </p:spPr>
        <p:txBody>
          <a:bodyPr wrap="square" rtlCol="0" anchor="b">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3700" b="1" i="0" u="none" strike="noStrike" kern="1200" cap="none" spc="-145" normalizeH="0" baseline="0" noProof="0" dirty="0">
                <a:ln>
                  <a:noFill/>
                </a:ln>
                <a:solidFill>
                  <a:srgbClr val="111340"/>
                </a:solidFill>
                <a:effectLst/>
                <a:uLnTx/>
                <a:uFillTx/>
                <a:latin typeface="Calibri" panose="020F0502020204030204"/>
                <a:ea typeface="+mn-ea"/>
                <a:cs typeface="Poppins" pitchFamily="2" charset="77"/>
              </a:rPr>
              <a:t>Foundation models</a:t>
            </a:r>
          </a:p>
        </p:txBody>
      </p:sp>
      <p:sp>
        <p:nvSpPr>
          <p:cNvPr id="4" name="TextBox 3">
            <a:extLst>
              <a:ext uri="{FF2B5EF4-FFF2-40B4-BE49-F238E27FC236}">
                <a16:creationId xmlns:a16="http://schemas.microsoft.com/office/drawing/2014/main" id="{51D4063C-C399-7835-9A19-609FC956920B}"/>
              </a:ext>
            </a:extLst>
          </p:cNvPr>
          <p:cNvSpPr txBox="1"/>
          <p:nvPr/>
        </p:nvSpPr>
        <p:spPr>
          <a:xfrm>
            <a:off x="762001" y="947744"/>
            <a:ext cx="10667999" cy="369332"/>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Large and reusable AI model trained on enormous quantities of unlabeled data and generalized to any tasks</a:t>
            </a:r>
            <a:endParaRPr kumimoji="0" lang="en-US" sz="1800" b="0" i="0" u="none" strike="noStrike" kern="1200" cap="none" spc="-60" normalizeH="0" baseline="0" noProof="0" dirty="0">
              <a:ln>
                <a:noFill/>
              </a:ln>
              <a:solidFill>
                <a:prstClr val="black">
                  <a:lumMod val="50000"/>
                  <a:lumOff val="50000"/>
                </a:prstClr>
              </a:solidFill>
              <a:effectLst/>
              <a:uLnTx/>
              <a:uFillTx/>
              <a:latin typeface="Calibri" panose="020F0502020204030204"/>
              <a:ea typeface="+mn-ea"/>
              <a:cs typeface="Poppins" pitchFamily="2" charset="77"/>
            </a:endParaRPr>
          </a:p>
        </p:txBody>
      </p:sp>
      <p:pic>
        <p:nvPicPr>
          <p:cNvPr id="3074" name="Picture 2" descr="Fig. 1">
            <a:extLst>
              <a:ext uri="{FF2B5EF4-FFF2-40B4-BE49-F238E27FC236}">
                <a16:creationId xmlns:a16="http://schemas.microsoft.com/office/drawing/2014/main" id="{58A82CF4-4B7D-91D4-357A-3ED6517B5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921" y="1551504"/>
            <a:ext cx="9194157" cy="4800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422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3A587-71A5-8028-D4D8-569A4E1F3A74}"/>
              </a:ext>
            </a:extLst>
          </p:cNvPr>
          <p:cNvSpPr>
            <a:spLocks noGrp="1"/>
          </p:cNvSpPr>
          <p:nvPr>
            <p:ph type="title"/>
          </p:nvPr>
        </p:nvSpPr>
        <p:spPr/>
        <p:txBody>
          <a:bodyPr/>
          <a:lstStyle/>
          <a:p>
            <a:r>
              <a:rPr lang="en-US" dirty="0" err="1"/>
              <a:t>CancerGPT</a:t>
            </a:r>
            <a:r>
              <a:rPr lang="en-US" dirty="0"/>
              <a:t> Tutorial</a:t>
            </a:r>
          </a:p>
        </p:txBody>
      </p:sp>
      <p:sp>
        <p:nvSpPr>
          <p:cNvPr id="3" name="Text Placeholder 2">
            <a:extLst>
              <a:ext uri="{FF2B5EF4-FFF2-40B4-BE49-F238E27FC236}">
                <a16:creationId xmlns:a16="http://schemas.microsoft.com/office/drawing/2014/main" id="{415DFB4A-F519-567C-93FF-C323E0F76DE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9126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E5627-10E7-7438-776E-A0360EAD0761}"/>
              </a:ext>
            </a:extLst>
          </p:cNvPr>
          <p:cNvSpPr>
            <a:spLocks noGrp="1"/>
          </p:cNvSpPr>
          <p:nvPr>
            <p:ph type="title"/>
          </p:nvPr>
        </p:nvSpPr>
        <p:spPr/>
        <p:txBody>
          <a:bodyPr>
            <a:normAutofit/>
          </a:bodyPr>
          <a:lstStyle/>
          <a:p>
            <a:r>
              <a:rPr lang="en-US" altLang="zh-CN" sz="3200" dirty="0">
                <a:latin typeface="Arial" panose="020B0604020202020204" pitchFamily="34" charset="0"/>
                <a:cs typeface="Arial" panose="020B0604020202020204" pitchFamily="34" charset="0"/>
              </a:rPr>
              <a:t>An example in healthcare: Drug synergy prediction</a:t>
            </a:r>
            <a:endParaRPr lang="zh-CN" altLang="en-US" sz="3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ED6D722-EA2E-23FC-79C7-8135A37C3389}"/>
              </a:ext>
            </a:extLst>
          </p:cNvPr>
          <p:cNvSpPr>
            <a:spLocks noGrp="1"/>
          </p:cNvSpPr>
          <p:nvPr>
            <p:ph idx="1"/>
          </p:nvPr>
        </p:nvSpPr>
        <p:spPr/>
        <p:txBody>
          <a:bodyPr>
            <a:normAutofit/>
          </a:bodyPr>
          <a:lstStyle/>
          <a:p>
            <a:r>
              <a:rPr lang="en-US" altLang="zh-CN" sz="2400" dirty="0">
                <a:latin typeface="Arial" panose="020B0604020202020204" pitchFamily="34" charset="0"/>
                <a:cs typeface="Arial" panose="020B0604020202020204" pitchFamily="34" charset="0"/>
              </a:rPr>
              <a:t>Drug synergy refers to the phenomenon where the combined effect of two drugs is greater than their individual effects.</a:t>
            </a:r>
          </a:p>
          <a:p>
            <a:endParaRPr lang="en-US" altLang="zh-CN" sz="2400" dirty="0">
              <a:latin typeface="Arial" panose="020B0604020202020204" pitchFamily="34" charset="0"/>
              <a:cs typeface="Arial" panose="020B0604020202020204" pitchFamily="34" charset="0"/>
            </a:endParaRPr>
          </a:p>
          <a:p>
            <a:r>
              <a:rPr lang="en-US" altLang="zh-CN" sz="2400" dirty="0">
                <a:latin typeface="Arial" panose="020B0604020202020204" pitchFamily="34" charset="0"/>
                <a:cs typeface="Arial" panose="020B0604020202020204" pitchFamily="34" charset="0"/>
              </a:rPr>
              <a:t>Researchers usually use experimental methods to find potential drug combination for cancer treatment. However, it is expensive and time-consuming.</a:t>
            </a:r>
          </a:p>
          <a:p>
            <a:endParaRPr lang="en-US" altLang="zh-CN" sz="2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76038BB-1D58-576D-D860-34CF25686447}"/>
              </a:ext>
            </a:extLst>
          </p:cNvPr>
          <p:cNvSpPr txBox="1"/>
          <p:nvPr/>
        </p:nvSpPr>
        <p:spPr>
          <a:xfrm>
            <a:off x="838200" y="6581001"/>
            <a:ext cx="566965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https://www.nature.com/articles/nchembio.1205</a:t>
            </a:r>
            <a:endParaRPr lang="zh-CN" altLang="en-US" sz="1200" dirty="0">
              <a:latin typeface="Times New Roman" panose="02020603050405020304" pitchFamily="18" charset="0"/>
              <a:cs typeface="Times New Roman" panose="02020603050405020304" pitchFamily="18" charset="0"/>
            </a:endParaRPr>
          </a:p>
        </p:txBody>
      </p:sp>
      <p:pic>
        <p:nvPicPr>
          <p:cNvPr id="2050" name="Picture 2" descr="Drug Discovery Department | Moffitt">
            <a:extLst>
              <a:ext uri="{FF2B5EF4-FFF2-40B4-BE49-F238E27FC236}">
                <a16:creationId xmlns:a16="http://schemas.microsoft.com/office/drawing/2014/main" id="{540E6293-92D6-5739-C62E-FCA1950E84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489" y="4145964"/>
            <a:ext cx="6243021" cy="2233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081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E5627-10E7-7438-776E-A0360EAD0761}"/>
              </a:ext>
            </a:extLst>
          </p:cNvPr>
          <p:cNvSpPr>
            <a:spLocks noGrp="1"/>
          </p:cNvSpPr>
          <p:nvPr>
            <p:ph type="title"/>
          </p:nvPr>
        </p:nvSpPr>
        <p:spPr/>
        <p:txBody>
          <a:bodyPr>
            <a:normAutofit/>
          </a:bodyPr>
          <a:lstStyle/>
          <a:p>
            <a:r>
              <a:rPr lang="en-US" altLang="zh-CN" sz="3200" dirty="0">
                <a:latin typeface="Arial" panose="020B0604020202020204" pitchFamily="34" charset="0"/>
                <a:cs typeface="Arial" panose="020B0604020202020204" pitchFamily="34" charset="0"/>
              </a:rPr>
              <a:t>Deep learning in drug synergy prediction</a:t>
            </a:r>
            <a:endParaRPr lang="zh-CN" altLang="en-US" sz="3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ED6D722-EA2E-23FC-79C7-8135A37C3389}"/>
              </a:ext>
            </a:extLst>
          </p:cNvPr>
          <p:cNvSpPr>
            <a:spLocks noGrp="1"/>
          </p:cNvSpPr>
          <p:nvPr>
            <p:ph idx="1"/>
          </p:nvPr>
        </p:nvSpPr>
        <p:spPr/>
        <p:txBody>
          <a:bodyPr>
            <a:normAutofit/>
          </a:bodyPr>
          <a:lstStyle/>
          <a:p>
            <a:r>
              <a:rPr lang="en-US" altLang="zh-CN" sz="2400" dirty="0">
                <a:latin typeface="Arial" panose="020B0604020202020204" pitchFamily="34" charset="0"/>
                <a:cs typeface="Arial" panose="020B0604020202020204" pitchFamily="34" charset="0"/>
              </a:rPr>
              <a:t>Some previous works use machine learning models to predict synergy. However, with limited data and features, the performance of rare cancers is poor.</a:t>
            </a:r>
          </a:p>
          <a:p>
            <a:endParaRPr lang="en-US" altLang="zh-CN" sz="2400" dirty="0">
              <a:latin typeface="Arial" panose="020B0604020202020204" pitchFamily="34" charset="0"/>
              <a:cs typeface="Arial" panose="020B0604020202020204" pitchFamily="34" charset="0"/>
            </a:endParaRPr>
          </a:p>
          <a:p>
            <a:r>
              <a:rPr lang="en-US" altLang="zh-CN" sz="2400" dirty="0">
                <a:latin typeface="Arial" panose="020B0604020202020204" pitchFamily="34" charset="0"/>
                <a:cs typeface="Arial" panose="020B0604020202020204" pitchFamily="34" charset="0"/>
              </a:rPr>
              <a:t>Leveraging prior knowledge in scientific literature encoded in LLMs is a new way to predict drug synergy for cancers.</a:t>
            </a:r>
          </a:p>
        </p:txBody>
      </p:sp>
      <p:sp>
        <p:nvSpPr>
          <p:cNvPr id="4" name="TextBox 3">
            <a:extLst>
              <a:ext uri="{FF2B5EF4-FFF2-40B4-BE49-F238E27FC236}">
                <a16:creationId xmlns:a16="http://schemas.microsoft.com/office/drawing/2014/main" id="{E76038BB-1D58-576D-D860-34CF25686447}"/>
              </a:ext>
            </a:extLst>
          </p:cNvPr>
          <p:cNvSpPr txBox="1"/>
          <p:nvPr/>
        </p:nvSpPr>
        <p:spPr>
          <a:xfrm>
            <a:off x="838200" y="6581001"/>
            <a:ext cx="566965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https://academic.oup.com/bioinformatics/article/34/9/1538/4747884</a:t>
            </a:r>
            <a:endParaRPr lang="zh-CN" altLang="en-US" sz="1200" dirty="0">
              <a:latin typeface="Times New Roman" panose="02020603050405020304" pitchFamily="18" charset="0"/>
              <a:cs typeface="Times New Roman" panose="02020603050405020304" pitchFamily="18" charset="0"/>
            </a:endParaRPr>
          </a:p>
        </p:txBody>
      </p:sp>
      <p:pic>
        <p:nvPicPr>
          <p:cNvPr id="3074" name="Picture 2" descr="Schematic illustration of our Deep Learning approach. The input consists of three parts: the chemical descriptors for drug A and drug B, and the genomic information of the cell line. The inputs are propagated through the network to the linear output unit. The thereby obtained result is the predicted synergy value. The best performing architecture was determined via exploration of different hyperparameters which are listed in Table 1">
            <a:extLst>
              <a:ext uri="{FF2B5EF4-FFF2-40B4-BE49-F238E27FC236}">
                <a16:creationId xmlns:a16="http://schemas.microsoft.com/office/drawing/2014/main" id="{15C6D0B8-D6B8-4080-8A6E-8397ACE8A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5661" y="4490361"/>
            <a:ext cx="2214730" cy="16866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C7E8851-A5D7-D1A0-CCBF-B33EBF61BEE7}"/>
              </a:ext>
            </a:extLst>
          </p:cNvPr>
          <p:cNvPicPr>
            <a:picLocks noChangeAspect="1"/>
          </p:cNvPicPr>
          <p:nvPr/>
        </p:nvPicPr>
        <p:blipFill>
          <a:blip r:embed="rId4"/>
          <a:stretch>
            <a:fillRect/>
          </a:stretch>
        </p:blipFill>
        <p:spPr>
          <a:xfrm>
            <a:off x="5689452" y="4487794"/>
            <a:ext cx="4797910" cy="1684035"/>
          </a:xfrm>
          <a:prstGeom prst="rect">
            <a:avLst/>
          </a:prstGeom>
        </p:spPr>
      </p:pic>
    </p:spTree>
    <p:extLst>
      <p:ext uri="{BB962C8B-B14F-4D97-AF65-F5344CB8AC3E}">
        <p14:creationId xmlns:p14="http://schemas.microsoft.com/office/powerpoint/2010/main" val="275844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B1506-7AA3-5180-0EEB-F7F493516BBF}"/>
              </a:ext>
            </a:extLst>
          </p:cNvPr>
          <p:cNvSpPr>
            <a:spLocks noGrp="1"/>
          </p:cNvSpPr>
          <p:nvPr>
            <p:ph type="title"/>
          </p:nvPr>
        </p:nvSpPr>
        <p:spPr/>
        <p:txBody>
          <a:bodyPr/>
          <a:lstStyle/>
          <a:p>
            <a:r>
              <a:rPr lang="en-US" dirty="0"/>
              <a:t>Dataset</a:t>
            </a:r>
          </a:p>
        </p:txBody>
      </p:sp>
      <p:pic>
        <p:nvPicPr>
          <p:cNvPr id="5" name="Content Placeholder 4">
            <a:extLst>
              <a:ext uri="{FF2B5EF4-FFF2-40B4-BE49-F238E27FC236}">
                <a16:creationId xmlns:a16="http://schemas.microsoft.com/office/drawing/2014/main" id="{2F7127A2-341D-E8EB-A89C-1F188D7191BF}"/>
              </a:ext>
            </a:extLst>
          </p:cNvPr>
          <p:cNvPicPr>
            <a:picLocks noGrp="1" noChangeAspect="1"/>
          </p:cNvPicPr>
          <p:nvPr>
            <p:ph idx="1"/>
          </p:nvPr>
        </p:nvPicPr>
        <p:blipFill>
          <a:blip r:embed="rId2"/>
          <a:stretch>
            <a:fillRect/>
          </a:stretch>
        </p:blipFill>
        <p:spPr>
          <a:xfrm>
            <a:off x="1209349" y="1475821"/>
            <a:ext cx="9579343" cy="4351338"/>
          </a:xfrm>
        </p:spPr>
      </p:pic>
      <p:sp>
        <p:nvSpPr>
          <p:cNvPr id="7" name="TextBox 6">
            <a:extLst>
              <a:ext uri="{FF2B5EF4-FFF2-40B4-BE49-F238E27FC236}">
                <a16:creationId xmlns:a16="http://schemas.microsoft.com/office/drawing/2014/main" id="{01E2859A-C64A-79BC-3F13-9377600F0A60}"/>
              </a:ext>
            </a:extLst>
          </p:cNvPr>
          <p:cNvSpPr txBox="1"/>
          <p:nvPr/>
        </p:nvSpPr>
        <p:spPr>
          <a:xfrm>
            <a:off x="2950322" y="6123543"/>
            <a:ext cx="6097022" cy="369332"/>
          </a:xfrm>
          <a:prstGeom prst="rect">
            <a:avLst/>
          </a:prstGeom>
          <a:noFill/>
        </p:spPr>
        <p:txBody>
          <a:bodyPr wrap="square">
            <a:spAutoFit/>
          </a:bodyPr>
          <a:lstStyle/>
          <a:p>
            <a:r>
              <a:rPr lang="en-US" dirty="0"/>
              <a:t>https://drugcomb.fimm.fi/</a:t>
            </a:r>
          </a:p>
        </p:txBody>
      </p:sp>
    </p:spTree>
    <p:extLst>
      <p:ext uri="{BB962C8B-B14F-4D97-AF65-F5344CB8AC3E}">
        <p14:creationId xmlns:p14="http://schemas.microsoft.com/office/powerpoint/2010/main" val="3280583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E5627-10E7-7438-776E-A0360EAD0761}"/>
              </a:ext>
            </a:extLst>
          </p:cNvPr>
          <p:cNvSpPr>
            <a:spLocks noGrp="1"/>
          </p:cNvSpPr>
          <p:nvPr>
            <p:ph type="title"/>
          </p:nvPr>
        </p:nvSpPr>
        <p:spPr/>
        <p:txBody>
          <a:bodyPr>
            <a:normAutofit/>
          </a:bodyPr>
          <a:lstStyle/>
          <a:p>
            <a:r>
              <a:rPr lang="en-US" altLang="zh-CN" sz="3200" dirty="0">
                <a:latin typeface="Arial" panose="020B0604020202020204" pitchFamily="34" charset="0"/>
                <a:cs typeface="Arial" panose="020B0604020202020204" pitchFamily="34" charset="0"/>
              </a:rPr>
              <a:t>Drug synergy prediction using LLM</a:t>
            </a:r>
            <a:endParaRPr lang="zh-CN" altLang="en-US" sz="3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ED6D722-EA2E-23FC-79C7-8135A37C3389}"/>
              </a:ext>
            </a:extLst>
          </p:cNvPr>
          <p:cNvSpPr>
            <a:spLocks noGrp="1"/>
          </p:cNvSpPr>
          <p:nvPr>
            <p:ph idx="1"/>
          </p:nvPr>
        </p:nvSpPr>
        <p:spPr/>
        <p:txBody>
          <a:bodyPr>
            <a:normAutofit/>
          </a:bodyPr>
          <a:lstStyle/>
          <a:p>
            <a:r>
              <a:rPr lang="en-US" altLang="zh-CN" sz="2400" dirty="0">
                <a:latin typeface="Arial" panose="020B0604020202020204" pitchFamily="34" charset="0"/>
                <a:cs typeface="Arial" panose="020B0604020202020204" pitchFamily="34" charset="0"/>
              </a:rPr>
              <a:t>Task: Given two drugs and a cell line, determine whether the drugs have synergistic effect on the cell line, based on each drug’s sensitivity to the cell line</a:t>
            </a:r>
          </a:p>
          <a:p>
            <a:endParaRPr lang="en-US" altLang="zh-CN" sz="2400" dirty="0">
              <a:latin typeface="Arial" panose="020B0604020202020204" pitchFamily="34" charset="0"/>
              <a:cs typeface="Arial" panose="020B0604020202020204" pitchFamily="34" charset="0"/>
            </a:endParaRPr>
          </a:p>
          <a:p>
            <a:r>
              <a:rPr lang="en-US" altLang="zh-CN" sz="2400" dirty="0">
                <a:latin typeface="Arial" panose="020B0604020202020204" pitchFamily="34" charset="0"/>
                <a:cs typeface="Arial" panose="020B0604020202020204" pitchFamily="34" charset="0"/>
              </a:rPr>
              <a:t>Data: </a:t>
            </a:r>
            <a:r>
              <a:rPr lang="en-US" altLang="zh-CN" sz="2400" dirty="0" err="1">
                <a:latin typeface="Arial" panose="020B0604020202020204" pitchFamily="34" charset="0"/>
                <a:cs typeface="Arial" panose="020B0604020202020204" pitchFamily="34" charset="0"/>
              </a:rPr>
              <a:t>DrugComb</a:t>
            </a:r>
            <a:r>
              <a:rPr lang="en-US" altLang="zh-CN" sz="2400" dirty="0">
                <a:latin typeface="Arial" panose="020B0604020202020204" pitchFamily="34" charset="0"/>
                <a:cs typeface="Arial" panose="020B0604020202020204" pitchFamily="34" charset="0"/>
              </a:rPr>
              <a:t> dataset</a:t>
            </a:r>
          </a:p>
        </p:txBody>
      </p:sp>
      <p:sp>
        <p:nvSpPr>
          <p:cNvPr id="4" name="TextBox 3">
            <a:extLst>
              <a:ext uri="{FF2B5EF4-FFF2-40B4-BE49-F238E27FC236}">
                <a16:creationId xmlns:a16="http://schemas.microsoft.com/office/drawing/2014/main" id="{E76038BB-1D58-576D-D860-34CF25686447}"/>
              </a:ext>
            </a:extLst>
          </p:cNvPr>
          <p:cNvSpPr txBox="1"/>
          <p:nvPr/>
        </p:nvSpPr>
        <p:spPr>
          <a:xfrm>
            <a:off x="838200" y="6581001"/>
            <a:ext cx="566965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https://drugcomb.fimm.fi/</a:t>
            </a:r>
            <a:endParaRPr lang="zh-CN" altLang="en-US" sz="12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BAA5D2B-35F7-B090-D8F7-E72ECCBD59B6}"/>
              </a:ext>
            </a:extLst>
          </p:cNvPr>
          <p:cNvPicPr>
            <a:picLocks noChangeAspect="1"/>
          </p:cNvPicPr>
          <p:nvPr/>
        </p:nvPicPr>
        <p:blipFill>
          <a:blip r:embed="rId3"/>
          <a:stretch>
            <a:fillRect/>
          </a:stretch>
        </p:blipFill>
        <p:spPr>
          <a:xfrm>
            <a:off x="2560320" y="4148328"/>
            <a:ext cx="7071360" cy="2028635"/>
          </a:xfrm>
          <a:prstGeom prst="rect">
            <a:avLst/>
          </a:prstGeom>
        </p:spPr>
      </p:pic>
    </p:spTree>
    <p:extLst>
      <p:ext uri="{BB962C8B-B14F-4D97-AF65-F5344CB8AC3E}">
        <p14:creationId xmlns:p14="http://schemas.microsoft.com/office/powerpoint/2010/main" val="1503854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E5627-10E7-7438-776E-A0360EAD0761}"/>
              </a:ext>
            </a:extLst>
          </p:cNvPr>
          <p:cNvSpPr>
            <a:spLocks noGrp="1"/>
          </p:cNvSpPr>
          <p:nvPr>
            <p:ph type="title"/>
          </p:nvPr>
        </p:nvSpPr>
        <p:spPr/>
        <p:txBody>
          <a:bodyPr>
            <a:normAutofit/>
          </a:bodyPr>
          <a:lstStyle/>
          <a:p>
            <a:r>
              <a:rPr lang="en-US" altLang="zh-CN" sz="3200" dirty="0">
                <a:latin typeface="Arial" panose="020B0604020202020204" pitchFamily="34" charset="0"/>
                <a:cs typeface="Arial" panose="020B0604020202020204" pitchFamily="34" charset="0"/>
              </a:rPr>
              <a:t>ChatGPT API</a:t>
            </a:r>
            <a:endParaRPr lang="zh-CN" altLang="en-US" sz="3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ED6D722-EA2E-23FC-79C7-8135A37C3389}"/>
              </a:ext>
            </a:extLst>
          </p:cNvPr>
          <p:cNvSpPr>
            <a:spLocks noGrp="1"/>
          </p:cNvSpPr>
          <p:nvPr>
            <p:ph idx="1"/>
          </p:nvPr>
        </p:nvSpPr>
        <p:spPr/>
        <p:txBody>
          <a:bodyPr>
            <a:normAutofit/>
          </a:bodyPr>
          <a:lstStyle/>
          <a:p>
            <a:r>
              <a:rPr lang="en-US" altLang="zh-CN" sz="2400" b="0" i="0" dirty="0">
                <a:solidFill>
                  <a:srgbClr val="353740"/>
                </a:solidFill>
                <a:effectLst/>
                <a:latin typeface="Arial" panose="020B0604020202020204" pitchFamily="34" charset="0"/>
                <a:cs typeface="Arial" panose="020B0604020202020204" pitchFamily="34" charset="0"/>
              </a:rPr>
              <a:t>OpenAI's GPT models have been trained to understand natural language and code. GPTs provide text outputs in response to their inputs. </a:t>
            </a:r>
          </a:p>
          <a:p>
            <a:endParaRPr lang="en-US" altLang="zh-CN" sz="2400" dirty="0">
              <a:solidFill>
                <a:srgbClr val="353740"/>
              </a:solidFill>
              <a:latin typeface="Söhne"/>
              <a:cs typeface="Arial" panose="020B0604020202020204" pitchFamily="34" charset="0"/>
            </a:endParaRPr>
          </a:p>
          <a:p>
            <a:r>
              <a:rPr lang="en-US" altLang="zh-CN" sz="2400" dirty="0">
                <a:latin typeface="Arial" panose="020B0604020202020204" pitchFamily="34" charset="0"/>
                <a:cs typeface="Arial" panose="020B0604020202020204" pitchFamily="34" charset="0"/>
              </a:rPr>
              <a:t>To use a GPT model via the OpenAI API, you’ll send a request containing the inputs and your API key, and receive a response containing the model’s output.</a:t>
            </a:r>
            <a:endParaRPr lang="zh-CN" altLang="en-US" sz="2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6700B77-A6B1-9703-0BA9-C32C4253C5F8}"/>
              </a:ext>
            </a:extLst>
          </p:cNvPr>
          <p:cNvSpPr txBox="1"/>
          <p:nvPr/>
        </p:nvSpPr>
        <p:spPr>
          <a:xfrm>
            <a:off x="838200" y="6581001"/>
            <a:ext cx="566965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https://platform.openai.com/docs/guides/gpt</a:t>
            </a:r>
            <a:endParaRPr lang="zh-CN" altLang="en-US" sz="1200" dirty="0">
              <a:latin typeface="Times New Roman" panose="02020603050405020304" pitchFamily="18" charset="0"/>
              <a:cs typeface="Times New Roman" panose="02020603050405020304" pitchFamily="18" charset="0"/>
            </a:endParaRPr>
          </a:p>
        </p:txBody>
      </p:sp>
      <p:pic>
        <p:nvPicPr>
          <p:cNvPr id="1026" name="Picture 2" descr="upload.wikimedia.org/wikipedia/commons/thumb/0/04/...">
            <a:extLst>
              <a:ext uri="{FF2B5EF4-FFF2-40B4-BE49-F238E27FC236}">
                <a16:creationId xmlns:a16="http://schemas.microsoft.com/office/drawing/2014/main" id="{17BD7C40-05F3-C227-374F-EABC6051C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3657" y="4387593"/>
            <a:ext cx="1789369" cy="178936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316CCAF-395D-36FE-AC3B-F562302A463A}"/>
              </a:ext>
            </a:extLst>
          </p:cNvPr>
          <p:cNvPicPr>
            <a:picLocks noChangeAspect="1"/>
          </p:cNvPicPr>
          <p:nvPr/>
        </p:nvPicPr>
        <p:blipFill>
          <a:blip r:embed="rId4"/>
          <a:stretch>
            <a:fillRect/>
          </a:stretch>
        </p:blipFill>
        <p:spPr>
          <a:xfrm>
            <a:off x="4678587" y="4387592"/>
            <a:ext cx="5669652" cy="1789369"/>
          </a:xfrm>
          <a:prstGeom prst="rect">
            <a:avLst/>
          </a:prstGeom>
        </p:spPr>
      </p:pic>
    </p:spTree>
    <p:extLst>
      <p:ext uri="{BB962C8B-B14F-4D97-AF65-F5344CB8AC3E}">
        <p14:creationId xmlns:p14="http://schemas.microsoft.com/office/powerpoint/2010/main" val="2555893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E5627-10E7-7438-776E-A0360EAD0761}"/>
              </a:ext>
            </a:extLst>
          </p:cNvPr>
          <p:cNvSpPr>
            <a:spLocks noGrp="1"/>
          </p:cNvSpPr>
          <p:nvPr>
            <p:ph type="title"/>
          </p:nvPr>
        </p:nvSpPr>
        <p:spPr/>
        <p:txBody>
          <a:bodyPr>
            <a:normAutofit/>
          </a:bodyPr>
          <a:lstStyle/>
          <a:p>
            <a:r>
              <a:rPr lang="en-US" altLang="zh-CN" sz="3200" dirty="0">
                <a:latin typeface="Arial" panose="020B0604020202020204" pitchFamily="34" charset="0"/>
                <a:cs typeface="Arial" panose="020B0604020202020204" pitchFamily="34" charset="0"/>
              </a:rPr>
              <a:t>Advantages using </a:t>
            </a:r>
            <a:r>
              <a:rPr lang="en-US" altLang="zh-CN" sz="3200" dirty="0" err="1">
                <a:latin typeface="Arial" panose="020B0604020202020204" pitchFamily="34" charset="0"/>
                <a:cs typeface="Arial" panose="020B0604020202020204" pitchFamily="34" charset="0"/>
              </a:rPr>
              <a:t>ChatGPT</a:t>
            </a:r>
            <a:r>
              <a:rPr lang="en-US" altLang="zh-CN" sz="3200" dirty="0">
                <a:latin typeface="Arial" panose="020B0604020202020204" pitchFamily="34" charset="0"/>
                <a:cs typeface="Arial" panose="020B0604020202020204" pitchFamily="34" charset="0"/>
              </a:rPr>
              <a:t> API</a:t>
            </a:r>
            <a:endParaRPr lang="zh-CN" altLang="en-US" sz="3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ED6D722-EA2E-23FC-79C7-8135A37C3389}"/>
              </a:ext>
            </a:extLst>
          </p:cNvPr>
          <p:cNvSpPr>
            <a:spLocks noGrp="1"/>
          </p:cNvSpPr>
          <p:nvPr>
            <p:ph idx="1"/>
          </p:nvPr>
        </p:nvSpPr>
        <p:spPr>
          <a:xfrm>
            <a:off x="720213" y="1530657"/>
            <a:ext cx="10515600" cy="4351338"/>
          </a:xfrm>
        </p:spPr>
        <p:txBody>
          <a:bodyPr>
            <a:noAutofit/>
          </a:bodyPr>
          <a:lstStyle/>
          <a:p>
            <a:r>
              <a:rPr lang="en-US" altLang="zh-CN" sz="1600" dirty="0">
                <a:latin typeface="Arial" panose="020B0604020202020204" pitchFamily="34" charset="0"/>
                <a:cs typeface="Arial" panose="020B0604020202020204" pitchFamily="34" charset="0"/>
              </a:rPr>
              <a:t>Integration into Applications</a:t>
            </a:r>
          </a:p>
          <a:p>
            <a:pPr lvl="1"/>
            <a:r>
              <a:rPr lang="en-US" altLang="zh-CN" sz="1600" dirty="0">
                <a:solidFill>
                  <a:srgbClr val="374151"/>
                </a:solidFill>
                <a:latin typeface="Arial" panose="020B0604020202020204" pitchFamily="34" charset="0"/>
                <a:cs typeface="Arial" panose="020B0604020202020204" pitchFamily="34" charset="0"/>
              </a:rPr>
              <a:t>The primary advantage of the API is that developers can integrate </a:t>
            </a:r>
            <a:r>
              <a:rPr lang="en-US" altLang="zh-CN" sz="1600" dirty="0" err="1">
                <a:solidFill>
                  <a:srgbClr val="374151"/>
                </a:solidFill>
                <a:latin typeface="Arial" panose="020B0604020202020204" pitchFamily="34" charset="0"/>
                <a:cs typeface="Arial" panose="020B0604020202020204" pitchFamily="34" charset="0"/>
              </a:rPr>
              <a:t>ChatGPT</a:t>
            </a:r>
            <a:r>
              <a:rPr lang="en-US" altLang="zh-CN" sz="1600" dirty="0">
                <a:solidFill>
                  <a:srgbClr val="374151"/>
                </a:solidFill>
                <a:latin typeface="Arial" panose="020B0604020202020204" pitchFamily="34" charset="0"/>
                <a:cs typeface="Arial" panose="020B0604020202020204" pitchFamily="34" charset="0"/>
              </a:rPr>
              <a:t> into their own applications, services, or platforms. This could be anything from a mobile app, a web service, a chatbot, to a research tool.</a:t>
            </a:r>
            <a:endParaRPr lang="en-US" altLang="zh-CN" sz="1600" dirty="0">
              <a:latin typeface="Arial" panose="020B0604020202020204" pitchFamily="34" charset="0"/>
              <a:cs typeface="Arial" panose="020B0604020202020204" pitchFamily="34" charset="0"/>
            </a:endParaRPr>
          </a:p>
          <a:p>
            <a:r>
              <a:rPr lang="en-US" altLang="zh-CN" sz="1600" dirty="0">
                <a:latin typeface="Arial" panose="020B0604020202020204" pitchFamily="34" charset="0"/>
                <a:cs typeface="Arial" panose="020B0604020202020204" pitchFamily="34" charset="0"/>
              </a:rPr>
              <a:t>Automation &amp; Workflow</a:t>
            </a:r>
          </a:p>
          <a:p>
            <a:pPr lvl="1"/>
            <a:r>
              <a:rPr lang="en-US" altLang="zh-CN" sz="1600" b="0" i="0" dirty="0">
                <a:solidFill>
                  <a:srgbClr val="374151"/>
                </a:solidFill>
                <a:effectLst/>
                <a:latin typeface="Arial" panose="020B0604020202020204" pitchFamily="34" charset="0"/>
                <a:cs typeface="Arial" panose="020B0604020202020204" pitchFamily="34" charset="0"/>
              </a:rPr>
              <a:t>Through the API, businesses can automate certain tasks or services. For example, a company might use the API to provide automated customer support on their website.</a:t>
            </a:r>
          </a:p>
          <a:p>
            <a:r>
              <a:rPr lang="en-US" altLang="zh-CN" sz="1600" dirty="0">
                <a:latin typeface="Arial" panose="020B0604020202020204" pitchFamily="34" charset="0"/>
                <a:cs typeface="Arial" panose="020B0604020202020204" pitchFamily="34" charset="0"/>
              </a:rPr>
              <a:t>Customization</a:t>
            </a:r>
          </a:p>
          <a:p>
            <a:pPr lvl="1"/>
            <a:r>
              <a:rPr lang="en-US" altLang="zh-CN" sz="1600" b="0" i="0" dirty="0">
                <a:solidFill>
                  <a:srgbClr val="374151"/>
                </a:solidFill>
                <a:effectLst/>
                <a:latin typeface="Arial" panose="020B0604020202020204" pitchFamily="34" charset="0"/>
                <a:cs typeface="Arial" panose="020B0604020202020204" pitchFamily="34" charset="0"/>
              </a:rPr>
              <a:t>With the API, developers can create custom workflows, integrate the system with their databases, and generally tailor the experience to their needs.</a:t>
            </a:r>
          </a:p>
          <a:p>
            <a:pPr lvl="1"/>
            <a:r>
              <a:rPr lang="en-US" altLang="zh-CN" sz="1600" dirty="0">
                <a:latin typeface="Arial" panose="020B0604020202020204" pitchFamily="34" charset="0"/>
                <a:cs typeface="Arial" panose="020B0604020202020204" pitchFamily="34" charset="0"/>
              </a:rPr>
              <a:t>E.g. Get embeddings from ChatGPT model</a:t>
            </a:r>
          </a:p>
          <a:p>
            <a:r>
              <a:rPr lang="en-US" altLang="zh-CN" sz="1600" dirty="0">
                <a:latin typeface="Arial" panose="020B0604020202020204" pitchFamily="34" charset="0"/>
                <a:cs typeface="Arial" panose="020B0604020202020204" pitchFamily="34" charset="0"/>
              </a:rPr>
              <a:t>Scalability</a:t>
            </a:r>
          </a:p>
          <a:p>
            <a:pPr lvl="1"/>
            <a:r>
              <a:rPr lang="en-US" altLang="zh-CN" sz="1600" b="0" i="0" dirty="0">
                <a:solidFill>
                  <a:srgbClr val="374151"/>
                </a:solidFill>
                <a:effectLst/>
                <a:latin typeface="Arial" panose="020B0604020202020204" pitchFamily="34" charset="0"/>
                <a:cs typeface="Arial" panose="020B0604020202020204" pitchFamily="34" charset="0"/>
              </a:rPr>
              <a:t>When integrated into a product, the API allows for scaling up the usage based on demand. If a developer wants to have multiple simultaneous conversations, they can do so using the API.</a:t>
            </a:r>
          </a:p>
        </p:txBody>
      </p:sp>
    </p:spTree>
    <p:extLst>
      <p:ext uri="{BB962C8B-B14F-4D97-AF65-F5344CB8AC3E}">
        <p14:creationId xmlns:p14="http://schemas.microsoft.com/office/powerpoint/2010/main" val="1976512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E5627-10E7-7438-776E-A0360EAD0761}"/>
              </a:ext>
            </a:extLst>
          </p:cNvPr>
          <p:cNvSpPr>
            <a:spLocks noGrp="1"/>
          </p:cNvSpPr>
          <p:nvPr>
            <p:ph type="title"/>
          </p:nvPr>
        </p:nvSpPr>
        <p:spPr/>
        <p:txBody>
          <a:bodyPr>
            <a:normAutofit/>
          </a:bodyPr>
          <a:lstStyle/>
          <a:p>
            <a:r>
              <a:rPr lang="en-US" altLang="zh-CN" sz="3200" dirty="0">
                <a:latin typeface="Arial" panose="020B0604020202020204" pitchFamily="34" charset="0"/>
                <a:cs typeface="Arial" panose="020B0604020202020204" pitchFamily="34" charset="0"/>
              </a:rPr>
              <a:t>Zero shot learning by </a:t>
            </a:r>
            <a:r>
              <a:rPr lang="en-US" altLang="zh-CN" sz="3200" dirty="0" err="1">
                <a:latin typeface="Arial" panose="020B0604020202020204" pitchFamily="34" charset="0"/>
                <a:cs typeface="Arial" panose="020B0604020202020204" pitchFamily="34" charset="0"/>
              </a:rPr>
              <a:t>ChatGPT</a:t>
            </a:r>
            <a:r>
              <a:rPr lang="en-US" altLang="zh-CN" sz="3200" dirty="0">
                <a:latin typeface="Arial" panose="020B0604020202020204" pitchFamily="34" charset="0"/>
                <a:cs typeface="Arial" panose="020B0604020202020204" pitchFamily="34" charset="0"/>
              </a:rPr>
              <a:t>: Prompt Engineering</a:t>
            </a:r>
            <a:endParaRPr lang="zh-CN" altLang="en-US" sz="3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ED6D722-EA2E-23FC-79C7-8135A37C3389}"/>
              </a:ext>
            </a:extLst>
          </p:cNvPr>
          <p:cNvSpPr>
            <a:spLocks noGrp="1"/>
          </p:cNvSpPr>
          <p:nvPr>
            <p:ph idx="1"/>
          </p:nvPr>
        </p:nvSpPr>
        <p:spPr/>
        <p:txBody>
          <a:bodyPr>
            <a:normAutofit/>
          </a:bodyPr>
          <a:lstStyle/>
          <a:p>
            <a:r>
              <a:rPr lang="en-US" altLang="zh-CN" sz="2400" dirty="0">
                <a:latin typeface="Arial" panose="020B0604020202020204" pitchFamily="34" charset="0"/>
                <a:cs typeface="Arial" panose="020B0604020202020204" pitchFamily="34" charset="0"/>
              </a:rPr>
              <a:t>Send a request to ChatGPT API using prompt</a:t>
            </a:r>
          </a:p>
          <a:p>
            <a:endParaRPr lang="en-US" altLang="zh-CN" sz="2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BAC396B-69BB-1E2C-35D9-74D9F38FCA9C}"/>
              </a:ext>
            </a:extLst>
          </p:cNvPr>
          <p:cNvPicPr>
            <a:picLocks noChangeAspect="1"/>
          </p:cNvPicPr>
          <p:nvPr/>
        </p:nvPicPr>
        <p:blipFill>
          <a:blip r:embed="rId3"/>
          <a:stretch>
            <a:fillRect/>
          </a:stretch>
        </p:blipFill>
        <p:spPr>
          <a:xfrm>
            <a:off x="590630" y="2599702"/>
            <a:ext cx="11401508" cy="3362350"/>
          </a:xfrm>
          <a:prstGeom prst="rect">
            <a:avLst/>
          </a:prstGeom>
        </p:spPr>
      </p:pic>
    </p:spTree>
    <p:extLst>
      <p:ext uri="{BB962C8B-B14F-4D97-AF65-F5344CB8AC3E}">
        <p14:creationId xmlns:p14="http://schemas.microsoft.com/office/powerpoint/2010/main" val="1118114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E5627-10E7-7438-776E-A0360EAD0761}"/>
              </a:ext>
            </a:extLst>
          </p:cNvPr>
          <p:cNvSpPr>
            <a:spLocks noGrp="1"/>
          </p:cNvSpPr>
          <p:nvPr>
            <p:ph type="title"/>
          </p:nvPr>
        </p:nvSpPr>
        <p:spPr/>
        <p:txBody>
          <a:bodyPr>
            <a:normAutofit/>
          </a:bodyPr>
          <a:lstStyle/>
          <a:p>
            <a:r>
              <a:rPr lang="en-US" altLang="zh-CN" sz="3200" dirty="0">
                <a:latin typeface="Arial" panose="020B0604020202020204" pitchFamily="34" charset="0"/>
                <a:cs typeface="Arial" panose="020B0604020202020204" pitchFamily="34" charset="0"/>
              </a:rPr>
              <a:t>In-context learning: </a:t>
            </a:r>
            <a:r>
              <a:rPr lang="en-US" altLang="zh-CN" sz="3200" dirty="0" err="1">
                <a:latin typeface="Arial" panose="020B0604020202020204" pitchFamily="34" charset="0"/>
                <a:cs typeface="Arial" panose="020B0604020202020204" pitchFamily="34" charset="0"/>
              </a:rPr>
              <a:t>ChatGPT</a:t>
            </a:r>
            <a:r>
              <a:rPr lang="en-US" altLang="zh-CN" sz="3200" dirty="0">
                <a:latin typeface="Arial" panose="020B0604020202020204" pitchFamily="34" charset="0"/>
                <a:cs typeface="Arial" panose="020B0604020202020204" pitchFamily="34" charset="0"/>
              </a:rPr>
              <a:t> Prompt</a:t>
            </a:r>
            <a:endParaRPr lang="zh-CN" altLang="en-US" sz="3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ED6D722-EA2E-23FC-79C7-8135A37C3389}"/>
              </a:ext>
            </a:extLst>
          </p:cNvPr>
          <p:cNvSpPr>
            <a:spLocks noGrp="1"/>
          </p:cNvSpPr>
          <p:nvPr>
            <p:ph idx="1"/>
          </p:nvPr>
        </p:nvSpPr>
        <p:spPr>
          <a:xfrm>
            <a:off x="838200" y="1555601"/>
            <a:ext cx="10515600" cy="4351338"/>
          </a:xfrm>
        </p:spPr>
        <p:txBody>
          <a:bodyPr>
            <a:normAutofit/>
          </a:bodyPr>
          <a:lstStyle/>
          <a:p>
            <a:r>
              <a:rPr lang="en-US" altLang="zh-CN" sz="2400" dirty="0">
                <a:latin typeface="Arial" panose="020B0604020202020204" pitchFamily="34" charset="0"/>
                <a:cs typeface="Arial" panose="020B0604020202020204" pitchFamily="34" charset="0"/>
              </a:rPr>
              <a:t>Adding a role to boost up </a:t>
            </a:r>
            <a:r>
              <a:rPr lang="en-US" altLang="zh-CN" sz="2400" dirty="0" err="1">
                <a:latin typeface="Arial" panose="020B0604020202020204" pitchFamily="34" charset="0"/>
                <a:cs typeface="Arial" panose="020B0604020202020204" pitchFamily="34" charset="0"/>
              </a:rPr>
              <a:t>ChatGPT</a:t>
            </a:r>
            <a:r>
              <a:rPr lang="en-US" altLang="zh-CN" sz="2400" dirty="0">
                <a:latin typeface="Arial" panose="020B0604020202020204" pitchFamily="34" charset="0"/>
                <a:cs typeface="Arial" panose="020B0604020202020204" pitchFamily="34" charset="0"/>
              </a:rPr>
              <a:t> performance</a:t>
            </a:r>
          </a:p>
          <a:p>
            <a:r>
              <a:rPr lang="en-US" altLang="zh-CN" sz="2400" dirty="0">
                <a:latin typeface="Arial" panose="020B0604020202020204" pitchFamily="34" charset="0"/>
                <a:cs typeface="Arial" panose="020B0604020202020204" pitchFamily="34" charset="0"/>
              </a:rPr>
              <a:t>Request explanation</a:t>
            </a:r>
          </a:p>
          <a:p>
            <a:endParaRPr lang="en-US" altLang="zh-CN" sz="2400" dirty="0">
              <a:latin typeface="Arial" panose="020B0604020202020204" pitchFamily="34" charset="0"/>
              <a:cs typeface="Arial" panose="020B0604020202020204" pitchFamily="34" charset="0"/>
            </a:endParaRPr>
          </a:p>
          <a:p>
            <a:endParaRPr lang="en-US" altLang="zh-CN" sz="2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76038BB-1D58-576D-D860-34CF25686447}"/>
              </a:ext>
            </a:extLst>
          </p:cNvPr>
          <p:cNvSpPr txBox="1"/>
          <p:nvPr/>
        </p:nvSpPr>
        <p:spPr>
          <a:xfrm>
            <a:off x="838200" y="6581001"/>
            <a:ext cx="566965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https://promptengineering.org/role-playing-in-large-language-models-like-chatgpt/</a:t>
            </a:r>
            <a:endParaRPr lang="zh-CN" altLang="en-US" sz="12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E2B1A62-2EF7-8B87-D4AA-C363F4155B14}"/>
              </a:ext>
            </a:extLst>
          </p:cNvPr>
          <p:cNvPicPr>
            <a:picLocks noChangeAspect="1"/>
          </p:cNvPicPr>
          <p:nvPr/>
        </p:nvPicPr>
        <p:blipFill>
          <a:blip r:embed="rId3"/>
          <a:stretch>
            <a:fillRect/>
          </a:stretch>
        </p:blipFill>
        <p:spPr>
          <a:xfrm>
            <a:off x="733873" y="2559919"/>
            <a:ext cx="9620320" cy="3543326"/>
          </a:xfrm>
          <a:prstGeom prst="rect">
            <a:avLst/>
          </a:prstGeom>
        </p:spPr>
      </p:pic>
    </p:spTree>
    <p:extLst>
      <p:ext uri="{BB962C8B-B14F-4D97-AF65-F5344CB8AC3E}">
        <p14:creationId xmlns:p14="http://schemas.microsoft.com/office/powerpoint/2010/main" val="4271417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E5627-10E7-7438-776E-A0360EAD0761}"/>
              </a:ext>
            </a:extLst>
          </p:cNvPr>
          <p:cNvSpPr>
            <a:spLocks noGrp="1"/>
          </p:cNvSpPr>
          <p:nvPr>
            <p:ph type="title"/>
          </p:nvPr>
        </p:nvSpPr>
        <p:spPr/>
        <p:txBody>
          <a:bodyPr>
            <a:normAutofit/>
          </a:bodyPr>
          <a:lstStyle/>
          <a:p>
            <a:r>
              <a:rPr lang="en-US" altLang="zh-CN" sz="3200" dirty="0">
                <a:latin typeface="Arial" panose="020B0604020202020204" pitchFamily="34" charset="0"/>
                <a:cs typeface="Arial" panose="020B0604020202020204" pitchFamily="34" charset="0"/>
              </a:rPr>
              <a:t>Zero-shot </a:t>
            </a:r>
            <a:r>
              <a:rPr lang="en-US" altLang="zh-CN" sz="3200" dirty="0" err="1">
                <a:latin typeface="Arial" panose="020B0604020202020204" pitchFamily="34" charset="0"/>
                <a:cs typeface="Arial" panose="020B0604020202020204" pitchFamily="34" charset="0"/>
              </a:rPr>
              <a:t>ChatGPT</a:t>
            </a:r>
            <a:r>
              <a:rPr lang="en-US" altLang="zh-CN" sz="3200" dirty="0">
                <a:latin typeface="Arial" panose="020B0604020202020204" pitchFamily="34" charset="0"/>
                <a:cs typeface="Arial" panose="020B0604020202020204" pitchFamily="34" charset="0"/>
              </a:rPr>
              <a:t> synergy prediction on endometrium</a:t>
            </a:r>
            <a:endParaRPr lang="zh-CN" altLang="en-US" sz="3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A63DCE5-8D52-030C-113A-5B0869A813D9}"/>
              </a:ext>
            </a:extLst>
          </p:cNvPr>
          <p:cNvPicPr>
            <a:picLocks noChangeAspect="1"/>
          </p:cNvPicPr>
          <p:nvPr/>
        </p:nvPicPr>
        <p:blipFill>
          <a:blip r:embed="rId3"/>
          <a:stretch>
            <a:fillRect/>
          </a:stretch>
        </p:blipFill>
        <p:spPr>
          <a:xfrm>
            <a:off x="1109566" y="1941943"/>
            <a:ext cx="6966611" cy="2353896"/>
          </a:xfrm>
          <a:prstGeom prst="rect">
            <a:avLst/>
          </a:prstGeom>
        </p:spPr>
      </p:pic>
      <p:pic>
        <p:nvPicPr>
          <p:cNvPr id="4" name="Picture 3">
            <a:extLst>
              <a:ext uri="{FF2B5EF4-FFF2-40B4-BE49-F238E27FC236}">
                <a16:creationId xmlns:a16="http://schemas.microsoft.com/office/drawing/2014/main" id="{70A449B6-89EF-94A8-AB3A-C7673488AE1F}"/>
              </a:ext>
            </a:extLst>
          </p:cNvPr>
          <p:cNvPicPr>
            <a:picLocks noChangeAspect="1"/>
          </p:cNvPicPr>
          <p:nvPr/>
        </p:nvPicPr>
        <p:blipFill>
          <a:blip r:embed="rId4"/>
          <a:stretch>
            <a:fillRect/>
          </a:stretch>
        </p:blipFill>
        <p:spPr>
          <a:xfrm>
            <a:off x="9229916" y="2528110"/>
            <a:ext cx="2526887" cy="2252546"/>
          </a:xfrm>
          <a:prstGeom prst="rect">
            <a:avLst/>
          </a:prstGeom>
        </p:spPr>
      </p:pic>
    </p:spTree>
    <p:extLst>
      <p:ext uri="{BB962C8B-B14F-4D97-AF65-F5344CB8AC3E}">
        <p14:creationId xmlns:p14="http://schemas.microsoft.com/office/powerpoint/2010/main" val="4204076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164966-9F1B-44EE-3078-27529A5301FD}"/>
              </a:ext>
            </a:extLst>
          </p:cNvPr>
          <p:cNvSpPr txBox="1"/>
          <p:nvPr/>
        </p:nvSpPr>
        <p:spPr>
          <a:xfrm>
            <a:off x="762001" y="329579"/>
            <a:ext cx="10668000" cy="661720"/>
          </a:xfrm>
          <a:prstGeom prst="rect">
            <a:avLst/>
          </a:prstGeom>
          <a:noFill/>
        </p:spPr>
        <p:txBody>
          <a:bodyPr wrap="square" rtlCol="0" anchor="b">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3700" b="1" i="0" u="none" strike="noStrike" kern="1200" cap="none" spc="-145" normalizeH="0" baseline="0" noProof="0" dirty="0">
                <a:ln>
                  <a:noFill/>
                </a:ln>
                <a:solidFill>
                  <a:srgbClr val="111340"/>
                </a:solidFill>
                <a:effectLst/>
                <a:uLnTx/>
                <a:uFillTx/>
                <a:latin typeface="Calibri" panose="020F0502020204030204"/>
                <a:ea typeface="+mn-ea"/>
                <a:cs typeface="Poppins" pitchFamily="2" charset="77"/>
              </a:rPr>
              <a:t>What does Large Language Model (LLM) do?</a:t>
            </a:r>
          </a:p>
        </p:txBody>
      </p:sp>
      <p:sp>
        <p:nvSpPr>
          <p:cNvPr id="62" name="TextBox 61">
            <a:extLst>
              <a:ext uri="{FF2B5EF4-FFF2-40B4-BE49-F238E27FC236}">
                <a16:creationId xmlns:a16="http://schemas.microsoft.com/office/drawing/2014/main" id="{02E4DC4A-F50A-1AA7-2392-BA05CEA129C3}"/>
              </a:ext>
            </a:extLst>
          </p:cNvPr>
          <p:cNvSpPr txBox="1"/>
          <p:nvPr/>
        </p:nvSpPr>
        <p:spPr>
          <a:xfrm>
            <a:off x="8767226" y="6473556"/>
            <a:ext cx="3962400" cy="369332"/>
          </a:xfrm>
          <a:prstGeom prst="rect">
            <a:avLst/>
          </a:prstGeom>
          <a:noFill/>
        </p:spPr>
        <p:txBody>
          <a:bodyPr wrap="square">
            <a:spAutoFit/>
          </a:bodyPr>
          <a:lstStyle/>
          <a:p>
            <a:r>
              <a:rPr lang="en-US" dirty="0"/>
              <a:t>https://</a:t>
            </a:r>
            <a:r>
              <a:rPr lang="en-US" dirty="0" err="1"/>
              <a:t>arxiv.org</a:t>
            </a:r>
            <a:r>
              <a:rPr lang="en-US" dirty="0"/>
              <a:t>/abs/2304.13712</a:t>
            </a:r>
          </a:p>
        </p:txBody>
      </p:sp>
      <p:pic>
        <p:nvPicPr>
          <p:cNvPr id="4" name="Picture 3">
            <a:extLst>
              <a:ext uri="{FF2B5EF4-FFF2-40B4-BE49-F238E27FC236}">
                <a16:creationId xmlns:a16="http://schemas.microsoft.com/office/drawing/2014/main" id="{ED664E82-0798-A9D7-E744-69222832B864}"/>
              </a:ext>
            </a:extLst>
          </p:cNvPr>
          <p:cNvPicPr>
            <a:picLocks noChangeAspect="1"/>
          </p:cNvPicPr>
          <p:nvPr/>
        </p:nvPicPr>
        <p:blipFill>
          <a:blip r:embed="rId3"/>
          <a:stretch>
            <a:fillRect/>
          </a:stretch>
        </p:blipFill>
        <p:spPr>
          <a:xfrm>
            <a:off x="1024864" y="1158567"/>
            <a:ext cx="9794513" cy="5314989"/>
          </a:xfrm>
          <a:prstGeom prst="rect">
            <a:avLst/>
          </a:prstGeom>
        </p:spPr>
      </p:pic>
    </p:spTree>
    <p:extLst>
      <p:ext uri="{BB962C8B-B14F-4D97-AF65-F5344CB8AC3E}">
        <p14:creationId xmlns:p14="http://schemas.microsoft.com/office/powerpoint/2010/main" val="1120043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E5627-10E7-7438-776E-A0360EAD0761}"/>
              </a:ext>
            </a:extLst>
          </p:cNvPr>
          <p:cNvSpPr>
            <a:spLocks noGrp="1"/>
          </p:cNvSpPr>
          <p:nvPr>
            <p:ph type="title"/>
          </p:nvPr>
        </p:nvSpPr>
        <p:spPr/>
        <p:txBody>
          <a:bodyPr>
            <a:normAutofit/>
          </a:bodyPr>
          <a:lstStyle/>
          <a:p>
            <a:r>
              <a:rPr lang="en-US" altLang="zh-CN" sz="3200" dirty="0">
                <a:latin typeface="Arial" panose="020B0604020202020204" pitchFamily="34" charset="0"/>
                <a:cs typeface="Arial" panose="020B0604020202020204" pitchFamily="34" charset="0"/>
              </a:rPr>
              <a:t>Get embeddings from ChatGPT</a:t>
            </a:r>
            <a:endParaRPr lang="zh-CN" altLang="en-US" sz="3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ED6D722-EA2E-23FC-79C7-8135A37C3389}"/>
              </a:ext>
            </a:extLst>
          </p:cNvPr>
          <p:cNvSpPr>
            <a:spLocks noGrp="1"/>
          </p:cNvSpPr>
          <p:nvPr>
            <p:ph idx="1"/>
          </p:nvPr>
        </p:nvSpPr>
        <p:spPr>
          <a:xfrm>
            <a:off x="325256" y="1825625"/>
            <a:ext cx="6182596" cy="4351338"/>
          </a:xfrm>
        </p:spPr>
        <p:txBody>
          <a:bodyPr>
            <a:normAutofit/>
          </a:bodyPr>
          <a:lstStyle/>
          <a:p>
            <a:r>
              <a:rPr lang="en-US" altLang="zh-CN" sz="2400" dirty="0">
                <a:latin typeface="Arial" panose="020B0604020202020204" pitchFamily="34" charset="0"/>
                <a:cs typeface="Arial" panose="020B0604020202020204" pitchFamily="34" charset="0"/>
              </a:rPr>
              <a:t>Embeddings are internal representations that the ChatGPT model learned during its training process, which are high-dimensional vectors</a:t>
            </a:r>
          </a:p>
          <a:p>
            <a:r>
              <a:rPr lang="en-US" altLang="zh-CN" sz="2400" dirty="0">
                <a:latin typeface="Arial" panose="020B0604020202020204" pitchFamily="34" charset="0"/>
                <a:cs typeface="Arial" panose="020B0604020202020204" pitchFamily="34" charset="0"/>
              </a:rPr>
              <a:t>The length of embedding for GPT-3.5 model “text-embedding-ada-002” is 1536</a:t>
            </a:r>
          </a:p>
          <a:p>
            <a:r>
              <a:rPr lang="en-US" altLang="zh-CN" sz="2400" dirty="0">
                <a:latin typeface="Arial" panose="020B0604020202020204" pitchFamily="34" charset="0"/>
                <a:cs typeface="Arial" panose="020B0604020202020204" pitchFamily="34" charset="0"/>
              </a:rPr>
              <a:t>Logistic Regression based on GPT-3.5 embeddings can significantly improve the performance</a:t>
            </a:r>
          </a:p>
          <a:p>
            <a:endParaRPr lang="en-US" altLang="zh-CN" sz="2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76038BB-1D58-576D-D860-34CF25686447}"/>
              </a:ext>
            </a:extLst>
          </p:cNvPr>
          <p:cNvSpPr txBox="1"/>
          <p:nvPr/>
        </p:nvSpPr>
        <p:spPr>
          <a:xfrm>
            <a:off x="838200" y="6581001"/>
            <a:ext cx="566965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https://platform.openai.com/docs/guides/embeddings</a:t>
            </a:r>
            <a:endParaRPr lang="zh-CN" altLang="en-US" sz="12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1E53B73-B149-6040-B402-1B609ED64590}"/>
              </a:ext>
            </a:extLst>
          </p:cNvPr>
          <p:cNvPicPr>
            <a:picLocks noChangeAspect="1"/>
          </p:cNvPicPr>
          <p:nvPr/>
        </p:nvPicPr>
        <p:blipFill>
          <a:blip r:embed="rId3"/>
          <a:stretch>
            <a:fillRect/>
          </a:stretch>
        </p:blipFill>
        <p:spPr>
          <a:xfrm>
            <a:off x="6718718" y="1415439"/>
            <a:ext cx="5038762" cy="3695727"/>
          </a:xfrm>
          <a:prstGeom prst="rect">
            <a:avLst/>
          </a:prstGeom>
        </p:spPr>
      </p:pic>
    </p:spTree>
    <p:extLst>
      <p:ext uri="{BB962C8B-B14F-4D97-AF65-F5344CB8AC3E}">
        <p14:creationId xmlns:p14="http://schemas.microsoft.com/office/powerpoint/2010/main" val="4127588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E5627-10E7-7438-776E-A0360EAD0761}"/>
              </a:ext>
            </a:extLst>
          </p:cNvPr>
          <p:cNvSpPr>
            <a:spLocks noGrp="1"/>
          </p:cNvSpPr>
          <p:nvPr>
            <p:ph type="title"/>
          </p:nvPr>
        </p:nvSpPr>
        <p:spPr/>
        <p:txBody>
          <a:bodyPr>
            <a:normAutofit/>
          </a:bodyPr>
          <a:lstStyle/>
          <a:p>
            <a:r>
              <a:rPr lang="en-US" altLang="zh-CN" sz="3200" dirty="0">
                <a:latin typeface="Arial" panose="020B0604020202020204" pitchFamily="34" charset="0"/>
                <a:cs typeface="Arial" panose="020B0604020202020204" pitchFamily="34" charset="0"/>
              </a:rPr>
              <a:t>Get embeddings from </a:t>
            </a:r>
            <a:r>
              <a:rPr lang="en-US" altLang="zh-CN" sz="3200" dirty="0" err="1">
                <a:latin typeface="Arial" panose="020B0604020202020204" pitchFamily="34" charset="0"/>
                <a:cs typeface="Arial" panose="020B0604020202020204" pitchFamily="34" charset="0"/>
              </a:rPr>
              <a:t>CancerGPT</a:t>
            </a:r>
            <a:endParaRPr lang="zh-CN" altLang="en-US" sz="3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ED6D722-EA2E-23FC-79C7-8135A37C3389}"/>
              </a:ext>
            </a:extLst>
          </p:cNvPr>
          <p:cNvSpPr>
            <a:spLocks noGrp="1"/>
          </p:cNvSpPr>
          <p:nvPr>
            <p:ph idx="1"/>
          </p:nvPr>
        </p:nvSpPr>
        <p:spPr>
          <a:xfrm>
            <a:off x="703188" y="1500369"/>
            <a:ext cx="10515600" cy="4351338"/>
          </a:xfrm>
        </p:spPr>
        <p:txBody>
          <a:bodyPr>
            <a:normAutofit/>
          </a:bodyPr>
          <a:lstStyle/>
          <a:p>
            <a:r>
              <a:rPr lang="en-US" altLang="zh-CN" sz="2400" dirty="0">
                <a:latin typeface="Arial" panose="020B0604020202020204" pitchFamily="34" charset="0"/>
                <a:cs typeface="Arial" panose="020B0604020202020204" pitchFamily="34" charset="0"/>
              </a:rPr>
              <a:t>ChatGPT is not an open-source model and cannot be used for large-scale finetuning</a:t>
            </a:r>
          </a:p>
          <a:p>
            <a:r>
              <a:rPr lang="en-US" altLang="zh-CN" sz="2400" dirty="0">
                <a:latin typeface="Arial" panose="020B0604020202020204" pitchFamily="34" charset="0"/>
                <a:cs typeface="Arial" panose="020B0604020202020204" pitchFamily="34" charset="0"/>
              </a:rPr>
              <a:t>However, finetuning on common cancer data boosts performance on rare cancer data</a:t>
            </a:r>
          </a:p>
          <a:p>
            <a:r>
              <a:rPr lang="en-US" altLang="zh-CN" sz="2400" dirty="0">
                <a:latin typeface="Arial" panose="020B0604020202020204" pitchFamily="34" charset="0"/>
                <a:cs typeface="Arial" panose="020B0604020202020204" pitchFamily="34" charset="0"/>
              </a:rPr>
              <a:t>We finetuned a GPT-2 model (</a:t>
            </a:r>
            <a:r>
              <a:rPr lang="en-US" altLang="zh-CN" sz="2400" dirty="0" err="1">
                <a:latin typeface="Arial" panose="020B0604020202020204" pitchFamily="34" charset="0"/>
                <a:cs typeface="Arial" panose="020B0604020202020204" pitchFamily="34" charset="0"/>
              </a:rPr>
              <a:t>CancerGPT</a:t>
            </a:r>
            <a:r>
              <a:rPr lang="en-US" altLang="zh-CN" sz="2400" dirty="0">
                <a:latin typeface="Arial" panose="020B0604020202020204" pitchFamily="34" charset="0"/>
                <a:cs typeface="Arial" panose="020B0604020202020204" pitchFamily="34" charset="0"/>
              </a:rPr>
              <a:t>) before and compared it with ChatGPT.</a:t>
            </a:r>
          </a:p>
          <a:p>
            <a:endParaRPr lang="en-US" altLang="zh-CN" sz="2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76038BB-1D58-576D-D860-34CF25686447}"/>
              </a:ext>
            </a:extLst>
          </p:cNvPr>
          <p:cNvSpPr txBox="1"/>
          <p:nvPr/>
        </p:nvSpPr>
        <p:spPr>
          <a:xfrm>
            <a:off x="838200" y="6581001"/>
            <a:ext cx="566965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https://arxiv.org/abs/2304.10946</a:t>
            </a:r>
            <a:endParaRPr lang="zh-CN" altLang="en-US" sz="12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D413B5F-1E71-6025-36C2-E2ABBEE72AB3}"/>
              </a:ext>
            </a:extLst>
          </p:cNvPr>
          <p:cNvPicPr>
            <a:picLocks noChangeAspect="1"/>
          </p:cNvPicPr>
          <p:nvPr/>
        </p:nvPicPr>
        <p:blipFill>
          <a:blip r:embed="rId3"/>
          <a:stretch>
            <a:fillRect/>
          </a:stretch>
        </p:blipFill>
        <p:spPr>
          <a:xfrm>
            <a:off x="5744199" y="3725133"/>
            <a:ext cx="4324382" cy="2914671"/>
          </a:xfrm>
          <a:prstGeom prst="rect">
            <a:avLst/>
          </a:prstGeom>
        </p:spPr>
      </p:pic>
    </p:spTree>
    <p:extLst>
      <p:ext uri="{BB962C8B-B14F-4D97-AF65-F5344CB8AC3E}">
        <p14:creationId xmlns:p14="http://schemas.microsoft.com/office/powerpoint/2010/main" val="1637463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E5627-10E7-7438-776E-A0360EAD0761}"/>
              </a:ext>
            </a:extLst>
          </p:cNvPr>
          <p:cNvSpPr>
            <a:spLocks noGrp="1"/>
          </p:cNvSpPr>
          <p:nvPr>
            <p:ph type="title"/>
          </p:nvPr>
        </p:nvSpPr>
        <p:spPr/>
        <p:txBody>
          <a:bodyPr>
            <a:normAutofit/>
          </a:bodyPr>
          <a:lstStyle/>
          <a:p>
            <a:r>
              <a:rPr lang="en-US" altLang="zh-CN" sz="3200" dirty="0">
                <a:latin typeface="Arial" panose="020B0604020202020204" pitchFamily="34" charset="0"/>
                <a:cs typeface="Arial" panose="020B0604020202020204" pitchFamily="34" charset="0"/>
              </a:rPr>
              <a:t>Comparison of different models</a:t>
            </a:r>
            <a:endParaRPr lang="zh-CN" altLang="en-US" sz="3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ED6D722-EA2E-23FC-79C7-8135A37C3389}"/>
              </a:ext>
            </a:extLst>
          </p:cNvPr>
          <p:cNvSpPr>
            <a:spLocks noGrp="1"/>
          </p:cNvSpPr>
          <p:nvPr>
            <p:ph idx="1"/>
          </p:nvPr>
        </p:nvSpPr>
        <p:spPr/>
        <p:txBody>
          <a:bodyPr>
            <a:normAutofit/>
          </a:bodyPr>
          <a:lstStyle/>
          <a:p>
            <a:r>
              <a:rPr lang="en-US" altLang="zh-CN" sz="2400" dirty="0">
                <a:latin typeface="Arial" panose="020B0604020202020204" pitchFamily="34" charset="0"/>
                <a:cs typeface="Arial" panose="020B0604020202020204" pitchFamily="34" charset="0"/>
              </a:rPr>
              <a:t>In Endometrium cancer, </a:t>
            </a:r>
            <a:r>
              <a:rPr lang="en-US" altLang="zh-CN" sz="2400" dirty="0" err="1">
                <a:latin typeface="Arial" panose="020B0604020202020204" pitchFamily="34" charset="0"/>
                <a:cs typeface="Arial" panose="020B0604020202020204" pitchFamily="34" charset="0"/>
              </a:rPr>
              <a:t>CancerGPT</a:t>
            </a:r>
            <a:r>
              <a:rPr lang="en-US" altLang="zh-CN" sz="2400" dirty="0">
                <a:latin typeface="Arial" panose="020B0604020202020204" pitchFamily="34" charset="0"/>
                <a:cs typeface="Arial" panose="020B0604020202020204" pitchFamily="34" charset="0"/>
              </a:rPr>
              <a:t> is better than basic ChatGPT, but not as good as ChatGPT embedding + classification.</a:t>
            </a:r>
          </a:p>
          <a:p>
            <a:r>
              <a:rPr lang="en-US" altLang="zh-CN" sz="2400" dirty="0">
                <a:latin typeface="Arial" panose="020B0604020202020204" pitchFamily="34" charset="0"/>
                <a:cs typeface="Arial" panose="020B0604020202020204" pitchFamily="34" charset="0"/>
              </a:rPr>
              <a:t>However, </a:t>
            </a:r>
            <a:r>
              <a:rPr lang="en-US" altLang="zh-CN" sz="2400" dirty="0" err="1">
                <a:latin typeface="Arial" panose="020B0604020202020204" pitchFamily="34" charset="0"/>
                <a:cs typeface="Arial" panose="020B0604020202020204" pitchFamily="34" charset="0"/>
              </a:rPr>
              <a:t>CancerGPT</a:t>
            </a:r>
            <a:r>
              <a:rPr lang="en-US" altLang="zh-CN" sz="2400" dirty="0">
                <a:latin typeface="Arial" panose="020B0604020202020204" pitchFamily="34" charset="0"/>
                <a:cs typeface="Arial" panose="020B0604020202020204" pitchFamily="34" charset="0"/>
              </a:rPr>
              <a:t> (~124M) is much smaller than ChatGPT (~175B)</a:t>
            </a:r>
          </a:p>
        </p:txBody>
      </p:sp>
      <p:sp>
        <p:nvSpPr>
          <p:cNvPr id="4" name="TextBox 3">
            <a:extLst>
              <a:ext uri="{FF2B5EF4-FFF2-40B4-BE49-F238E27FC236}">
                <a16:creationId xmlns:a16="http://schemas.microsoft.com/office/drawing/2014/main" id="{E76038BB-1D58-576D-D860-34CF25686447}"/>
              </a:ext>
            </a:extLst>
          </p:cNvPr>
          <p:cNvSpPr txBox="1"/>
          <p:nvPr/>
        </p:nvSpPr>
        <p:spPr>
          <a:xfrm>
            <a:off x="838200" y="6581001"/>
            <a:ext cx="566965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https://arxiv.org/abs/2304.10946</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7628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192BCC-82AB-34F9-D0D9-FC216D95B51E}"/>
              </a:ext>
            </a:extLst>
          </p:cNvPr>
          <p:cNvPicPr>
            <a:picLocks noGrp="1" noChangeAspect="1"/>
          </p:cNvPicPr>
          <p:nvPr>
            <p:ph idx="1"/>
          </p:nvPr>
        </p:nvPicPr>
        <p:blipFill rotWithShape="1">
          <a:blip r:embed="rId3"/>
          <a:srcRect t="7770" r="1137" b="56371"/>
          <a:stretch/>
        </p:blipFill>
        <p:spPr>
          <a:xfrm>
            <a:off x="1465566" y="1581495"/>
            <a:ext cx="9888234" cy="2195235"/>
          </a:xfrm>
        </p:spPr>
      </p:pic>
      <p:sp>
        <p:nvSpPr>
          <p:cNvPr id="14" name="TextBox 13">
            <a:extLst>
              <a:ext uri="{FF2B5EF4-FFF2-40B4-BE49-F238E27FC236}">
                <a16:creationId xmlns:a16="http://schemas.microsoft.com/office/drawing/2014/main" id="{7E17E991-5E9E-E034-B102-49E6F408B4FE}"/>
              </a:ext>
            </a:extLst>
          </p:cNvPr>
          <p:cNvSpPr txBox="1"/>
          <p:nvPr/>
        </p:nvSpPr>
        <p:spPr>
          <a:xfrm>
            <a:off x="8849532" y="6492875"/>
            <a:ext cx="4281406" cy="338554"/>
          </a:xfrm>
          <a:prstGeom prst="rect">
            <a:avLst/>
          </a:prstGeom>
          <a:noFill/>
        </p:spPr>
        <p:txBody>
          <a:bodyPr wrap="square">
            <a:spAutoFit/>
          </a:bodyPr>
          <a:lstStyle/>
          <a:p>
            <a:r>
              <a:rPr lang="en-US" sz="1600" dirty="0"/>
              <a:t>https://</a:t>
            </a:r>
            <a:r>
              <a:rPr lang="en-US" sz="1600" dirty="0" err="1"/>
              <a:t>arxiv.org</a:t>
            </a:r>
            <a:r>
              <a:rPr lang="en-US" sz="1600" dirty="0"/>
              <a:t>/abs/2005.14165</a:t>
            </a:r>
          </a:p>
        </p:txBody>
      </p:sp>
      <p:sp>
        <p:nvSpPr>
          <p:cNvPr id="3" name="TextBox 2">
            <a:extLst>
              <a:ext uri="{FF2B5EF4-FFF2-40B4-BE49-F238E27FC236}">
                <a16:creationId xmlns:a16="http://schemas.microsoft.com/office/drawing/2014/main" id="{E83EB306-0EA4-D1A3-6F53-E3D43075C093}"/>
              </a:ext>
            </a:extLst>
          </p:cNvPr>
          <p:cNvSpPr txBox="1"/>
          <p:nvPr/>
        </p:nvSpPr>
        <p:spPr>
          <a:xfrm>
            <a:off x="762001" y="329579"/>
            <a:ext cx="10668000" cy="661720"/>
          </a:xfrm>
          <a:prstGeom prst="rect">
            <a:avLst/>
          </a:prstGeom>
          <a:noFill/>
        </p:spPr>
        <p:txBody>
          <a:bodyPr wrap="square" rtlCol="0" anchor="b">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3700" b="1" i="0" u="none" strike="noStrike" kern="1200" cap="none" spc="-145" normalizeH="0" baseline="0" noProof="0" dirty="0">
                <a:ln>
                  <a:noFill/>
                </a:ln>
                <a:solidFill>
                  <a:srgbClr val="111340"/>
                </a:solidFill>
                <a:effectLst/>
                <a:uLnTx/>
                <a:uFillTx/>
                <a:latin typeface="Calibri" panose="020F0502020204030204"/>
                <a:ea typeface="+mn-ea"/>
                <a:cs typeface="Poppins" pitchFamily="2" charset="77"/>
              </a:rPr>
              <a:t>“Large Language Models are Few-shot Learners”</a:t>
            </a:r>
          </a:p>
        </p:txBody>
      </p:sp>
      <p:sp>
        <p:nvSpPr>
          <p:cNvPr id="4" name="TextBox 3">
            <a:extLst>
              <a:ext uri="{FF2B5EF4-FFF2-40B4-BE49-F238E27FC236}">
                <a16:creationId xmlns:a16="http://schemas.microsoft.com/office/drawing/2014/main" id="{729FEA96-17E7-00E0-83EF-A77C6518203C}"/>
              </a:ext>
            </a:extLst>
          </p:cNvPr>
          <p:cNvSpPr txBox="1"/>
          <p:nvPr/>
        </p:nvSpPr>
        <p:spPr>
          <a:xfrm>
            <a:off x="762001" y="947744"/>
            <a:ext cx="10667999" cy="369332"/>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How it works</a:t>
            </a:r>
            <a:endParaRPr kumimoji="0" lang="en-US" sz="1800" b="0" i="0" u="none" strike="noStrike" kern="1200" cap="none" spc="-60" normalizeH="0" baseline="0" noProof="0" dirty="0">
              <a:ln>
                <a:noFill/>
              </a:ln>
              <a:solidFill>
                <a:prstClr val="black">
                  <a:lumMod val="50000"/>
                  <a:lumOff val="50000"/>
                </a:prstClr>
              </a:solidFill>
              <a:effectLst/>
              <a:uLnTx/>
              <a:uFillTx/>
              <a:latin typeface="Calibri" panose="020F0502020204030204"/>
              <a:ea typeface="+mn-ea"/>
              <a:cs typeface="Poppins" pitchFamily="2" charset="77"/>
            </a:endParaRPr>
          </a:p>
        </p:txBody>
      </p:sp>
      <p:pic>
        <p:nvPicPr>
          <p:cNvPr id="11" name="Picture 10">
            <a:extLst>
              <a:ext uri="{FF2B5EF4-FFF2-40B4-BE49-F238E27FC236}">
                <a16:creationId xmlns:a16="http://schemas.microsoft.com/office/drawing/2014/main" id="{511C9A2F-6B14-82E5-224F-7B1734F1BEFE}"/>
              </a:ext>
            </a:extLst>
          </p:cNvPr>
          <p:cNvPicPr>
            <a:picLocks noChangeAspect="1"/>
          </p:cNvPicPr>
          <p:nvPr/>
        </p:nvPicPr>
        <p:blipFill>
          <a:blip r:embed="rId4"/>
          <a:stretch>
            <a:fillRect/>
          </a:stretch>
        </p:blipFill>
        <p:spPr>
          <a:xfrm>
            <a:off x="3088062" y="3833457"/>
            <a:ext cx="5353089" cy="2886096"/>
          </a:xfrm>
          <a:prstGeom prst="rect">
            <a:avLst/>
          </a:prstGeom>
        </p:spPr>
      </p:pic>
    </p:spTree>
    <p:extLst>
      <p:ext uri="{BB962C8B-B14F-4D97-AF65-F5344CB8AC3E}">
        <p14:creationId xmlns:p14="http://schemas.microsoft.com/office/powerpoint/2010/main" val="624251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531F6C-0560-0649-4830-3A2BB337603A}"/>
              </a:ext>
            </a:extLst>
          </p:cNvPr>
          <p:cNvSpPr>
            <a:spLocks noGrp="1"/>
          </p:cNvSpPr>
          <p:nvPr>
            <p:ph idx="1"/>
          </p:nvPr>
        </p:nvSpPr>
        <p:spPr>
          <a:xfrm>
            <a:off x="838200" y="3413383"/>
            <a:ext cx="5134337" cy="2496873"/>
          </a:xfrm>
        </p:spPr>
        <p:txBody>
          <a:bodyPr/>
          <a:lstStyle/>
          <a:p>
            <a:pPr marL="0" indent="0">
              <a:buNone/>
            </a:pPr>
            <a:r>
              <a:rPr lang="en-US" b="1" dirty="0"/>
              <a:t>Challenge of </a:t>
            </a:r>
            <a:br>
              <a:rPr lang="en-US" b="1" dirty="0"/>
            </a:br>
            <a:r>
              <a:rPr lang="en-US" b="1" dirty="0"/>
              <a:t>biomedical prediction tasks</a:t>
            </a:r>
            <a:endParaRPr lang="en-US" dirty="0"/>
          </a:p>
          <a:p>
            <a:pPr lvl="1"/>
            <a:r>
              <a:rPr lang="en-US" dirty="0"/>
              <a:t>Small or no data to train models</a:t>
            </a:r>
          </a:p>
          <a:p>
            <a:pPr lvl="1"/>
            <a:endParaRPr lang="en-US" dirty="0"/>
          </a:p>
          <a:p>
            <a:pPr lvl="1"/>
            <a:r>
              <a:rPr lang="en-US" dirty="0"/>
              <a:t>Incorporating prior knowledge helps</a:t>
            </a:r>
          </a:p>
          <a:p>
            <a:pPr lvl="1"/>
            <a:endParaRPr lang="en-US" dirty="0"/>
          </a:p>
        </p:txBody>
      </p:sp>
      <p:sp>
        <p:nvSpPr>
          <p:cNvPr id="4" name="TextBox 3">
            <a:extLst>
              <a:ext uri="{FF2B5EF4-FFF2-40B4-BE49-F238E27FC236}">
                <a16:creationId xmlns:a16="http://schemas.microsoft.com/office/drawing/2014/main" id="{BE7DD60C-316B-E9B2-4D06-0EE6F66681FB}"/>
              </a:ext>
            </a:extLst>
          </p:cNvPr>
          <p:cNvSpPr txBox="1"/>
          <p:nvPr/>
        </p:nvSpPr>
        <p:spPr>
          <a:xfrm>
            <a:off x="439838" y="329579"/>
            <a:ext cx="11273742" cy="661720"/>
          </a:xfrm>
          <a:prstGeom prst="rect">
            <a:avLst/>
          </a:prstGeom>
          <a:noFill/>
        </p:spPr>
        <p:txBody>
          <a:bodyPr wrap="square" rtlCol="0" anchor="b">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3700" b="1" i="0" u="none" strike="noStrike" kern="1200" cap="none" spc="-145" normalizeH="0" baseline="0" noProof="0" dirty="0">
                <a:ln>
                  <a:noFill/>
                </a:ln>
                <a:solidFill>
                  <a:srgbClr val="111340"/>
                </a:solidFill>
                <a:effectLst/>
                <a:uLnTx/>
                <a:uFillTx/>
                <a:latin typeface="Calibri" panose="020F0502020204030204"/>
                <a:ea typeface="+mn-ea"/>
                <a:cs typeface="Poppins" pitchFamily="2" charset="77"/>
              </a:rPr>
              <a:t>Are LLM good at using biomedical knowledge for reasoning?</a:t>
            </a:r>
          </a:p>
        </p:txBody>
      </p:sp>
      <p:sp>
        <p:nvSpPr>
          <p:cNvPr id="5" name="TextBox 4">
            <a:extLst>
              <a:ext uri="{FF2B5EF4-FFF2-40B4-BE49-F238E27FC236}">
                <a16:creationId xmlns:a16="http://schemas.microsoft.com/office/drawing/2014/main" id="{BD1D4A3C-0BEA-87C5-1129-E2533FF25D4D}"/>
              </a:ext>
            </a:extLst>
          </p:cNvPr>
          <p:cNvSpPr txBox="1"/>
          <p:nvPr/>
        </p:nvSpPr>
        <p:spPr>
          <a:xfrm>
            <a:off x="762001" y="947744"/>
            <a:ext cx="10667999" cy="369332"/>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Potential of LLM for biomedical prediction tasks</a:t>
            </a:r>
            <a:endParaRPr kumimoji="0" lang="en-US" sz="1800" b="0" i="0" u="none" strike="noStrike" kern="1200" cap="none" spc="-60" normalizeH="0" baseline="0" noProof="0" dirty="0">
              <a:ln>
                <a:noFill/>
              </a:ln>
              <a:solidFill>
                <a:prstClr val="black">
                  <a:lumMod val="50000"/>
                  <a:lumOff val="50000"/>
                </a:prstClr>
              </a:solidFill>
              <a:effectLst/>
              <a:uLnTx/>
              <a:uFillTx/>
              <a:latin typeface="Calibri" panose="020F0502020204030204"/>
              <a:ea typeface="+mn-ea"/>
              <a:cs typeface="Poppins" pitchFamily="2" charset="77"/>
            </a:endParaRPr>
          </a:p>
        </p:txBody>
      </p:sp>
      <p:sp>
        <p:nvSpPr>
          <p:cNvPr id="9" name="Content Placeholder 2">
            <a:extLst>
              <a:ext uri="{FF2B5EF4-FFF2-40B4-BE49-F238E27FC236}">
                <a16:creationId xmlns:a16="http://schemas.microsoft.com/office/drawing/2014/main" id="{9ECB5E3C-170F-A254-B8EE-61924401B64E}"/>
              </a:ext>
            </a:extLst>
          </p:cNvPr>
          <p:cNvSpPr txBox="1">
            <a:spLocks/>
          </p:cNvSpPr>
          <p:nvPr/>
        </p:nvSpPr>
        <p:spPr>
          <a:xfrm>
            <a:off x="6295663" y="3413383"/>
            <a:ext cx="5134337" cy="20866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What LLMs are good at:</a:t>
            </a:r>
            <a:endParaRPr lang="en-US" dirty="0"/>
          </a:p>
          <a:p>
            <a:pPr lvl="1"/>
            <a:endParaRPr lang="en-US" dirty="0"/>
          </a:p>
          <a:p>
            <a:pPr lvl="1"/>
            <a:endParaRPr lang="en-US" dirty="0"/>
          </a:p>
        </p:txBody>
      </p:sp>
      <p:sp>
        <p:nvSpPr>
          <p:cNvPr id="11" name="Right Arrow 10">
            <a:extLst>
              <a:ext uri="{FF2B5EF4-FFF2-40B4-BE49-F238E27FC236}">
                <a16:creationId xmlns:a16="http://schemas.microsoft.com/office/drawing/2014/main" id="{7704D0AE-CE10-C599-930E-7CB86F3D9472}"/>
              </a:ext>
            </a:extLst>
          </p:cNvPr>
          <p:cNvSpPr/>
          <p:nvPr/>
        </p:nvSpPr>
        <p:spPr>
          <a:xfrm rot="10800000">
            <a:off x="5972537" y="4329624"/>
            <a:ext cx="605742" cy="34724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AE0ACE51-DC78-D978-ABB5-9590C423D600}"/>
              </a:ext>
            </a:extLst>
          </p:cNvPr>
          <p:cNvSpPr/>
          <p:nvPr/>
        </p:nvSpPr>
        <p:spPr>
          <a:xfrm rot="10800000">
            <a:off x="5947072" y="5109517"/>
            <a:ext cx="605742" cy="34724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57308FD-E895-5AC9-3D69-EBD76D7D861F}"/>
              </a:ext>
            </a:extLst>
          </p:cNvPr>
          <p:cNvSpPr txBox="1"/>
          <p:nvPr/>
        </p:nvSpPr>
        <p:spPr>
          <a:xfrm>
            <a:off x="6173745" y="5052305"/>
            <a:ext cx="6099858" cy="461665"/>
          </a:xfrm>
          <a:prstGeom prst="rect">
            <a:avLst/>
          </a:prstGeom>
          <a:noFill/>
        </p:spPr>
        <p:txBody>
          <a:bodyPr wrap="square">
            <a:spAutoFit/>
          </a:bodyPr>
          <a:lstStyle/>
          <a:p>
            <a:pPr marR="0" lvl="1" algn="l"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Utilizing knowledge encoded in parameters</a:t>
            </a:r>
          </a:p>
        </p:txBody>
      </p:sp>
      <p:sp>
        <p:nvSpPr>
          <p:cNvPr id="16" name="TextBox 15">
            <a:extLst>
              <a:ext uri="{FF2B5EF4-FFF2-40B4-BE49-F238E27FC236}">
                <a16:creationId xmlns:a16="http://schemas.microsoft.com/office/drawing/2014/main" id="{4804F7FF-008D-6766-7DA3-2247EABBFA93}"/>
              </a:ext>
            </a:extLst>
          </p:cNvPr>
          <p:cNvSpPr txBox="1"/>
          <p:nvPr/>
        </p:nvSpPr>
        <p:spPr>
          <a:xfrm>
            <a:off x="6295662" y="4204286"/>
            <a:ext cx="6198242" cy="461665"/>
          </a:xfrm>
          <a:prstGeom prst="rect">
            <a:avLst/>
          </a:prstGeom>
          <a:noFill/>
        </p:spPr>
        <p:txBody>
          <a:bodyPr wrap="square">
            <a:spAutoFit/>
          </a:bodyPr>
          <a:lstStyle/>
          <a:p>
            <a:pPr lvl="1"/>
            <a:r>
              <a:rPr lang="en-US" sz="2400" dirty="0"/>
              <a:t>Few-shot or zero-shot learning</a:t>
            </a:r>
          </a:p>
        </p:txBody>
      </p:sp>
      <p:pic>
        <p:nvPicPr>
          <p:cNvPr id="8" name="Picture 2" descr="Book set icon, logo isolated on white background Stock Vector | Adobe Stock">
            <a:extLst>
              <a:ext uri="{FF2B5EF4-FFF2-40B4-BE49-F238E27FC236}">
                <a16:creationId xmlns:a16="http://schemas.microsoft.com/office/drawing/2014/main" id="{4A7A7851-916F-4F68-8250-D9DABBCA82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7523" b="69338"/>
          <a:stretch/>
        </p:blipFill>
        <p:spPr bwMode="auto">
          <a:xfrm>
            <a:off x="230904" y="4991192"/>
            <a:ext cx="737421" cy="69622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descr="DNA">
            <a:extLst>
              <a:ext uri="{FF2B5EF4-FFF2-40B4-BE49-F238E27FC236}">
                <a16:creationId xmlns:a16="http://schemas.microsoft.com/office/drawing/2014/main" id="{91418226-DC2E-4E86-EF5D-A95ECBCCF9F0}"/>
              </a:ext>
            </a:extLst>
          </p:cNvPr>
          <p:cNvSpPr/>
          <p:nvPr/>
        </p:nvSpPr>
        <p:spPr>
          <a:xfrm rot="2986792">
            <a:off x="2307140" y="1626503"/>
            <a:ext cx="1512000" cy="15120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13" name="Rectangle 12" descr="Head with Gears">
            <a:extLst>
              <a:ext uri="{FF2B5EF4-FFF2-40B4-BE49-F238E27FC236}">
                <a16:creationId xmlns:a16="http://schemas.microsoft.com/office/drawing/2014/main" id="{C63A48AA-C882-46DF-A693-0934E6AFD26F}"/>
              </a:ext>
            </a:extLst>
          </p:cNvPr>
          <p:cNvSpPr/>
          <p:nvPr/>
        </p:nvSpPr>
        <p:spPr>
          <a:xfrm>
            <a:off x="7695561" y="1725172"/>
            <a:ext cx="1512000" cy="1512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grpSp>
        <p:nvGrpSpPr>
          <p:cNvPr id="21" name="Group 20">
            <a:extLst>
              <a:ext uri="{FF2B5EF4-FFF2-40B4-BE49-F238E27FC236}">
                <a16:creationId xmlns:a16="http://schemas.microsoft.com/office/drawing/2014/main" id="{46574462-EAAC-8C63-5BE6-28DC4B78A0E9}"/>
              </a:ext>
            </a:extLst>
          </p:cNvPr>
          <p:cNvGrpSpPr/>
          <p:nvPr/>
        </p:nvGrpSpPr>
        <p:grpSpPr>
          <a:xfrm>
            <a:off x="3154505" y="5740271"/>
            <a:ext cx="6099859" cy="974489"/>
            <a:chOff x="1794510" y="5883511"/>
            <a:chExt cx="7413051" cy="974489"/>
          </a:xfrm>
        </p:grpSpPr>
        <p:sp>
          <p:nvSpPr>
            <p:cNvPr id="18" name="Rectangle 17">
              <a:extLst>
                <a:ext uri="{FF2B5EF4-FFF2-40B4-BE49-F238E27FC236}">
                  <a16:creationId xmlns:a16="http://schemas.microsoft.com/office/drawing/2014/main" id="{E001B6E6-52AD-5E5B-F498-DA0BFADC26D3}"/>
                </a:ext>
              </a:extLst>
            </p:cNvPr>
            <p:cNvSpPr/>
            <p:nvPr/>
          </p:nvSpPr>
          <p:spPr>
            <a:xfrm>
              <a:off x="1794510" y="5883511"/>
              <a:ext cx="7413051" cy="9650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A3D93D6-EFB1-784F-FDA2-4C9A18FBF601}"/>
                </a:ext>
              </a:extLst>
            </p:cNvPr>
            <p:cNvSpPr txBox="1"/>
            <p:nvPr/>
          </p:nvSpPr>
          <p:spPr>
            <a:xfrm>
              <a:off x="2885524" y="5985301"/>
              <a:ext cx="6246494"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Let’s evaluate whether LLM can do </a:t>
              </a:r>
              <a:br>
                <a:rPr lang="en-US" sz="2400" dirty="0"/>
              </a:br>
              <a:r>
                <a:rPr lang="en-US" sz="2400" dirty="0"/>
                <a:t>biomedical few-shot predication task</a:t>
              </a:r>
            </a:p>
          </p:txBody>
        </p:sp>
        <p:pic>
          <p:nvPicPr>
            <p:cNvPr id="17" name="Graphic 16" descr="Bullseye with solid fill">
              <a:extLst>
                <a:ext uri="{FF2B5EF4-FFF2-40B4-BE49-F238E27FC236}">
                  <a16:creationId xmlns:a16="http://schemas.microsoft.com/office/drawing/2014/main" id="{D92DAC2D-82C5-BC48-BB4C-67EA405A2D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82817" y="5943600"/>
              <a:ext cx="914400" cy="914400"/>
            </a:xfrm>
            <a:prstGeom prst="rect">
              <a:avLst/>
            </a:prstGeom>
          </p:spPr>
        </p:pic>
      </p:grpSp>
      <p:grpSp>
        <p:nvGrpSpPr>
          <p:cNvPr id="20" name="Group 19">
            <a:extLst>
              <a:ext uri="{FF2B5EF4-FFF2-40B4-BE49-F238E27FC236}">
                <a16:creationId xmlns:a16="http://schemas.microsoft.com/office/drawing/2014/main" id="{200B3DDF-69DD-8EE8-EE64-265941D86929}"/>
              </a:ext>
            </a:extLst>
          </p:cNvPr>
          <p:cNvGrpSpPr/>
          <p:nvPr/>
        </p:nvGrpSpPr>
        <p:grpSpPr>
          <a:xfrm>
            <a:off x="306605" y="4163682"/>
            <a:ext cx="661720" cy="661720"/>
            <a:chOff x="306605" y="4163682"/>
            <a:chExt cx="661720" cy="661720"/>
          </a:xfrm>
        </p:grpSpPr>
        <p:pic>
          <p:nvPicPr>
            <p:cNvPr id="7" name="Graphic 6" descr="Database with solid fill">
              <a:extLst>
                <a:ext uri="{FF2B5EF4-FFF2-40B4-BE49-F238E27FC236}">
                  <a16:creationId xmlns:a16="http://schemas.microsoft.com/office/drawing/2014/main" id="{F1B37013-394A-0747-3653-F97A9AD317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6605" y="4163682"/>
              <a:ext cx="661720" cy="661720"/>
            </a:xfrm>
            <a:prstGeom prst="rect">
              <a:avLst/>
            </a:prstGeom>
          </p:spPr>
        </p:pic>
        <p:pic>
          <p:nvPicPr>
            <p:cNvPr id="19" name="Graphic 18" descr="Database with solid fill">
              <a:extLst>
                <a:ext uri="{FF2B5EF4-FFF2-40B4-BE49-F238E27FC236}">
                  <a16:creationId xmlns:a16="http://schemas.microsoft.com/office/drawing/2014/main" id="{7D805820-04CC-9D9C-033C-C5C88E0F6368}"/>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t="61705"/>
            <a:stretch/>
          </p:blipFill>
          <p:spPr>
            <a:xfrm>
              <a:off x="306605" y="4572000"/>
              <a:ext cx="661720" cy="253402"/>
            </a:xfrm>
            <a:prstGeom prst="rect">
              <a:avLst/>
            </a:prstGeom>
          </p:spPr>
        </p:pic>
      </p:grpSp>
    </p:spTree>
    <p:extLst>
      <p:ext uri="{BB962C8B-B14F-4D97-AF65-F5344CB8AC3E}">
        <p14:creationId xmlns:p14="http://schemas.microsoft.com/office/powerpoint/2010/main" val="133871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0C797-1AFF-6691-CEBB-FDEA81538F14}"/>
              </a:ext>
            </a:extLst>
          </p:cNvPr>
          <p:cNvSpPr>
            <a:spLocks noGrp="1"/>
          </p:cNvSpPr>
          <p:nvPr>
            <p:ph type="title"/>
          </p:nvPr>
        </p:nvSpPr>
        <p:spPr/>
        <p:txBody>
          <a:bodyPr/>
          <a:lstStyle/>
          <a:p>
            <a:r>
              <a:rPr lang="en-US" dirty="0" err="1"/>
              <a:t>CancerGPT</a:t>
            </a:r>
            <a:endParaRPr lang="en-US" dirty="0"/>
          </a:p>
        </p:txBody>
      </p:sp>
      <p:sp>
        <p:nvSpPr>
          <p:cNvPr id="3" name="Text Placeholder 2">
            <a:extLst>
              <a:ext uri="{FF2B5EF4-FFF2-40B4-BE49-F238E27FC236}">
                <a16:creationId xmlns:a16="http://schemas.microsoft.com/office/drawing/2014/main" id="{6174C972-BCF4-F534-C938-16D60EEF8D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2830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7694C0-4535-8088-8110-10359009BC6A}"/>
              </a:ext>
            </a:extLst>
          </p:cNvPr>
          <p:cNvSpPr txBox="1"/>
          <p:nvPr/>
        </p:nvSpPr>
        <p:spPr>
          <a:xfrm>
            <a:off x="439838" y="329579"/>
            <a:ext cx="11273742" cy="661720"/>
          </a:xfrm>
          <a:prstGeom prst="rect">
            <a:avLst/>
          </a:prstGeom>
          <a:noFill/>
        </p:spPr>
        <p:txBody>
          <a:bodyPr wrap="square" rtlCol="0" anchor="b">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3700" b="1" i="0" u="none" strike="noStrike" kern="1200" cap="none" spc="-145" normalizeH="0" baseline="0" noProof="0" dirty="0" err="1">
                <a:ln>
                  <a:noFill/>
                </a:ln>
                <a:solidFill>
                  <a:srgbClr val="111340"/>
                </a:solidFill>
                <a:effectLst/>
                <a:uLnTx/>
                <a:uFillTx/>
                <a:latin typeface="Calibri" panose="020F0502020204030204"/>
                <a:ea typeface="+mn-ea"/>
                <a:cs typeface="Poppins" pitchFamily="2" charset="77"/>
              </a:rPr>
              <a:t>CancerGPT</a:t>
            </a:r>
            <a:r>
              <a:rPr kumimoji="0" lang="en-US" sz="3700" b="1" i="0" u="none" strike="noStrike" kern="1200" cap="none" spc="-145" normalizeH="0" baseline="0" noProof="0" dirty="0">
                <a:ln>
                  <a:noFill/>
                </a:ln>
                <a:solidFill>
                  <a:srgbClr val="111340"/>
                </a:solidFill>
                <a:effectLst/>
                <a:uLnTx/>
                <a:uFillTx/>
                <a:latin typeface="Calibri" panose="020F0502020204030204"/>
                <a:ea typeface="+mn-ea"/>
                <a:cs typeface="Poppins" pitchFamily="2" charset="77"/>
              </a:rPr>
              <a:t>: Predicting drug pair synergy </a:t>
            </a:r>
            <a:r>
              <a:rPr lang="en-US" sz="3700" b="1" spc="-145" dirty="0">
                <a:solidFill>
                  <a:srgbClr val="111340"/>
                </a:solidFill>
                <a:latin typeface="Calibri" panose="020F0502020204030204"/>
                <a:cs typeface="Poppins" pitchFamily="2" charset="77"/>
              </a:rPr>
              <a:t>in rare cancer types</a:t>
            </a:r>
            <a:endParaRPr kumimoji="0" lang="en-US" sz="3700" b="1" i="0" u="none" strike="noStrike" kern="1200" cap="none" spc="-145" normalizeH="0" baseline="0" noProof="0" dirty="0">
              <a:ln>
                <a:noFill/>
              </a:ln>
              <a:solidFill>
                <a:srgbClr val="111340"/>
              </a:solidFill>
              <a:effectLst/>
              <a:uLnTx/>
              <a:uFillTx/>
              <a:latin typeface="Calibri" panose="020F0502020204030204"/>
              <a:ea typeface="+mn-ea"/>
              <a:cs typeface="Poppins" pitchFamily="2" charset="77"/>
            </a:endParaRPr>
          </a:p>
        </p:txBody>
      </p:sp>
      <p:sp>
        <p:nvSpPr>
          <p:cNvPr id="7" name="TextBox 6">
            <a:extLst>
              <a:ext uri="{FF2B5EF4-FFF2-40B4-BE49-F238E27FC236}">
                <a16:creationId xmlns:a16="http://schemas.microsoft.com/office/drawing/2014/main" id="{E4E4ADD4-D69E-44DE-D678-0FA117861D3C}"/>
              </a:ext>
            </a:extLst>
          </p:cNvPr>
          <p:cNvSpPr txBox="1"/>
          <p:nvPr/>
        </p:nvSpPr>
        <p:spPr>
          <a:xfrm>
            <a:off x="762001" y="947744"/>
            <a:ext cx="10667999" cy="369332"/>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An example of biomedical prediction tasks with limited data</a:t>
            </a:r>
            <a:endParaRPr kumimoji="0" lang="en-US" sz="1800" b="0" i="0" u="none" strike="noStrike" kern="1200" cap="none" spc="-60" normalizeH="0" baseline="0" noProof="0" dirty="0">
              <a:ln>
                <a:noFill/>
              </a:ln>
              <a:solidFill>
                <a:prstClr val="black">
                  <a:lumMod val="50000"/>
                  <a:lumOff val="50000"/>
                </a:prstClr>
              </a:solidFill>
              <a:effectLst/>
              <a:uLnTx/>
              <a:uFillTx/>
              <a:latin typeface="Calibri" panose="020F0502020204030204"/>
              <a:ea typeface="+mn-ea"/>
              <a:cs typeface="Poppins" pitchFamily="2" charset="77"/>
            </a:endParaRPr>
          </a:p>
        </p:txBody>
      </p:sp>
      <p:pic>
        <p:nvPicPr>
          <p:cNvPr id="2" name="Picture 4" descr="Chemical Structure Icon Science Lab Concept Stock Vector (Royalty Free)  1194835567 | Shutterstock">
            <a:extLst>
              <a:ext uri="{FF2B5EF4-FFF2-40B4-BE49-F238E27FC236}">
                <a16:creationId xmlns:a16="http://schemas.microsoft.com/office/drawing/2014/main" id="{A4F58C03-B449-B446-7A95-26E8CA904C37}"/>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20517"/>
          <a:stretch/>
        </p:blipFill>
        <p:spPr bwMode="auto">
          <a:xfrm>
            <a:off x="1042810" y="2338495"/>
            <a:ext cx="873234" cy="7474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10BB1A3-BCAB-AC9F-0D4E-FBE651D52EBA}"/>
              </a:ext>
            </a:extLst>
          </p:cNvPr>
          <p:cNvSpPr txBox="1"/>
          <p:nvPr/>
        </p:nvSpPr>
        <p:spPr>
          <a:xfrm>
            <a:off x="1042810" y="3085956"/>
            <a:ext cx="1046922" cy="400110"/>
          </a:xfrm>
          <a:prstGeom prst="rect">
            <a:avLst/>
          </a:prstGeom>
          <a:noFill/>
        </p:spPr>
        <p:txBody>
          <a:bodyPr wrap="square">
            <a:spAutoFit/>
          </a:bodyPr>
          <a:lstStyle/>
          <a:p>
            <a:r>
              <a:rPr lang="en-US" sz="2000" dirty="0"/>
              <a:t>Drug 1</a:t>
            </a:r>
          </a:p>
        </p:txBody>
      </p:sp>
      <p:pic>
        <p:nvPicPr>
          <p:cNvPr id="8" name="Picture 4" descr="Chemical Structure Icon Science Lab Concept Stock Vector (Royalty Free)  1194835567 | Shutterstock">
            <a:extLst>
              <a:ext uri="{FF2B5EF4-FFF2-40B4-BE49-F238E27FC236}">
                <a16:creationId xmlns:a16="http://schemas.microsoft.com/office/drawing/2014/main" id="{5E09D94C-08EB-3069-7973-5236CFB8A189}"/>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20517"/>
          <a:stretch/>
        </p:blipFill>
        <p:spPr bwMode="auto">
          <a:xfrm rot="5400000">
            <a:off x="2414410" y="2340551"/>
            <a:ext cx="873234" cy="7474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DC5FD4-ACF6-51B3-6846-8F2B2100450A}"/>
              </a:ext>
            </a:extLst>
          </p:cNvPr>
          <p:cNvSpPr txBox="1"/>
          <p:nvPr/>
        </p:nvSpPr>
        <p:spPr>
          <a:xfrm>
            <a:off x="2414410" y="3088012"/>
            <a:ext cx="1046922" cy="400110"/>
          </a:xfrm>
          <a:prstGeom prst="rect">
            <a:avLst/>
          </a:prstGeom>
          <a:noFill/>
        </p:spPr>
        <p:txBody>
          <a:bodyPr wrap="square">
            <a:spAutoFit/>
          </a:bodyPr>
          <a:lstStyle/>
          <a:p>
            <a:r>
              <a:rPr lang="en-US" sz="2000" dirty="0"/>
              <a:t>Drug 2</a:t>
            </a:r>
          </a:p>
        </p:txBody>
      </p:sp>
      <p:pic>
        <p:nvPicPr>
          <p:cNvPr id="10" name="Picture 6" descr="Cell - Free education icons">
            <a:extLst>
              <a:ext uri="{FF2B5EF4-FFF2-40B4-BE49-F238E27FC236}">
                <a16:creationId xmlns:a16="http://schemas.microsoft.com/office/drawing/2014/main" id="{60A860F9-02D4-FE33-A081-A1DBD959D5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8896" y="2486580"/>
            <a:ext cx="664319" cy="66431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53D31DB-6196-4D81-366C-2D9010E791B7}"/>
              </a:ext>
            </a:extLst>
          </p:cNvPr>
          <p:cNvSpPr txBox="1"/>
          <p:nvPr/>
        </p:nvSpPr>
        <p:spPr>
          <a:xfrm>
            <a:off x="3798402" y="3150899"/>
            <a:ext cx="1046922" cy="400110"/>
          </a:xfrm>
          <a:prstGeom prst="rect">
            <a:avLst/>
          </a:prstGeom>
          <a:noFill/>
        </p:spPr>
        <p:txBody>
          <a:bodyPr wrap="square">
            <a:spAutoFit/>
          </a:bodyPr>
          <a:lstStyle/>
          <a:p>
            <a:r>
              <a:rPr lang="en-US" sz="2000" dirty="0"/>
              <a:t>Cell line</a:t>
            </a:r>
          </a:p>
        </p:txBody>
      </p:sp>
      <p:sp>
        <p:nvSpPr>
          <p:cNvPr id="13" name="Google Shape;112;p1">
            <a:extLst>
              <a:ext uri="{FF2B5EF4-FFF2-40B4-BE49-F238E27FC236}">
                <a16:creationId xmlns:a16="http://schemas.microsoft.com/office/drawing/2014/main" id="{98C9F497-B153-2BB1-DF5C-960F0BFB2167}"/>
              </a:ext>
            </a:extLst>
          </p:cNvPr>
          <p:cNvSpPr/>
          <p:nvPr/>
        </p:nvSpPr>
        <p:spPr>
          <a:xfrm rot="16200000">
            <a:off x="5082297" y="2623773"/>
            <a:ext cx="424366" cy="370703"/>
          </a:xfrm>
          <a:prstGeom prst="downArrow">
            <a:avLst>
              <a:gd name="adj1" fmla="val 50000"/>
              <a:gd name="adj2" fmla="val 50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13;p1">
            <a:extLst>
              <a:ext uri="{FF2B5EF4-FFF2-40B4-BE49-F238E27FC236}">
                <a16:creationId xmlns:a16="http://schemas.microsoft.com/office/drawing/2014/main" id="{589EAC18-8BF7-2066-68F9-860AD0D5EF61}"/>
              </a:ext>
            </a:extLst>
          </p:cNvPr>
          <p:cNvSpPr txBox="1"/>
          <p:nvPr/>
        </p:nvSpPr>
        <p:spPr>
          <a:xfrm>
            <a:off x="8724455" y="2689106"/>
            <a:ext cx="242473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Arial"/>
                <a:ea typeface="Arial"/>
                <a:cs typeface="Arial"/>
                <a:sym typeface="Arial"/>
              </a:rPr>
              <a:t>Synergistic effect?</a:t>
            </a:r>
            <a:endParaRPr dirty="0"/>
          </a:p>
        </p:txBody>
      </p:sp>
      <p:sp>
        <p:nvSpPr>
          <p:cNvPr id="15" name="Google Shape;114;p1">
            <a:extLst>
              <a:ext uri="{FF2B5EF4-FFF2-40B4-BE49-F238E27FC236}">
                <a16:creationId xmlns:a16="http://schemas.microsoft.com/office/drawing/2014/main" id="{9B48FEB8-3BE5-30D2-1C90-DA66B096ECF0}"/>
              </a:ext>
            </a:extLst>
          </p:cNvPr>
          <p:cNvSpPr/>
          <p:nvPr/>
        </p:nvSpPr>
        <p:spPr>
          <a:xfrm>
            <a:off x="5808620" y="2531232"/>
            <a:ext cx="2055649" cy="761071"/>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15;p1">
            <a:extLst>
              <a:ext uri="{FF2B5EF4-FFF2-40B4-BE49-F238E27FC236}">
                <a16:creationId xmlns:a16="http://schemas.microsoft.com/office/drawing/2014/main" id="{628B16D6-B3D1-8917-A9CB-ACC45597994F}"/>
              </a:ext>
            </a:extLst>
          </p:cNvPr>
          <p:cNvSpPr/>
          <p:nvPr/>
        </p:nvSpPr>
        <p:spPr>
          <a:xfrm rot="16200000">
            <a:off x="8096270" y="2688421"/>
            <a:ext cx="424366" cy="370703"/>
          </a:xfrm>
          <a:prstGeom prst="downArrow">
            <a:avLst>
              <a:gd name="adj1" fmla="val 50000"/>
              <a:gd name="adj2" fmla="val 50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16;p1">
            <a:extLst>
              <a:ext uri="{FF2B5EF4-FFF2-40B4-BE49-F238E27FC236}">
                <a16:creationId xmlns:a16="http://schemas.microsoft.com/office/drawing/2014/main" id="{160822F3-D042-A7DB-86D7-AF99F61A98DF}"/>
              </a:ext>
            </a:extLst>
          </p:cNvPr>
          <p:cNvSpPr txBox="1"/>
          <p:nvPr/>
        </p:nvSpPr>
        <p:spPr>
          <a:xfrm>
            <a:off x="5852405" y="2600005"/>
            <a:ext cx="201186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dk1"/>
                </a:solidFill>
                <a:latin typeface="Arial"/>
                <a:ea typeface="Arial"/>
                <a:cs typeface="Arial"/>
                <a:sym typeface="Arial"/>
              </a:rPr>
              <a:t>Prediction</a:t>
            </a:r>
            <a:endParaRPr dirty="0"/>
          </a:p>
          <a:p>
            <a:pPr marL="0" marR="0" lvl="0" indent="0" algn="ctr" rtl="0">
              <a:spcBef>
                <a:spcPts val="0"/>
              </a:spcBef>
              <a:spcAft>
                <a:spcPts val="0"/>
              </a:spcAft>
              <a:buNone/>
            </a:pPr>
            <a:r>
              <a:rPr lang="en-US" sz="1800" dirty="0">
                <a:solidFill>
                  <a:schemeClr val="dk1"/>
                </a:solidFill>
                <a:latin typeface="Arial"/>
                <a:ea typeface="Arial"/>
                <a:cs typeface="Arial"/>
                <a:sym typeface="Arial"/>
              </a:rPr>
              <a:t>model</a:t>
            </a:r>
            <a:endParaRPr dirty="0"/>
          </a:p>
        </p:txBody>
      </p:sp>
      <p:grpSp>
        <p:nvGrpSpPr>
          <p:cNvPr id="19" name="Group 18">
            <a:extLst>
              <a:ext uri="{FF2B5EF4-FFF2-40B4-BE49-F238E27FC236}">
                <a16:creationId xmlns:a16="http://schemas.microsoft.com/office/drawing/2014/main" id="{7D5B1FEF-F22D-94C2-8550-96AEC1722707}"/>
              </a:ext>
            </a:extLst>
          </p:cNvPr>
          <p:cNvGrpSpPr/>
          <p:nvPr/>
        </p:nvGrpSpPr>
        <p:grpSpPr>
          <a:xfrm>
            <a:off x="1465286" y="4441280"/>
            <a:ext cx="2425881" cy="1963250"/>
            <a:chOff x="1680504" y="984132"/>
            <a:chExt cx="2999463" cy="2797779"/>
          </a:xfrm>
        </p:grpSpPr>
        <p:pic>
          <p:nvPicPr>
            <p:cNvPr id="20" name="Picture 2" descr="long tail seo Icon - Free PNG &amp; SVG 3741465 - Noun Project">
              <a:extLst>
                <a:ext uri="{FF2B5EF4-FFF2-40B4-BE49-F238E27FC236}">
                  <a16:creationId xmlns:a16="http://schemas.microsoft.com/office/drawing/2014/main" id="{5E061AD2-4245-C166-8F91-C302E5CA670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069"/>
            <a:stretch/>
          </p:blipFill>
          <p:spPr bwMode="auto">
            <a:xfrm>
              <a:off x="1967186" y="1576552"/>
              <a:ext cx="2540000" cy="1852448"/>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A1EC2471-FF59-F7C3-BA37-9C7257D2DDD2}"/>
                </a:ext>
              </a:extLst>
            </p:cNvPr>
            <p:cNvGrpSpPr/>
            <p:nvPr/>
          </p:nvGrpSpPr>
          <p:grpSpPr>
            <a:xfrm>
              <a:off x="2339607" y="984132"/>
              <a:ext cx="2340360" cy="1739520"/>
              <a:chOff x="2339607" y="984132"/>
              <a:chExt cx="2340360" cy="1739520"/>
            </a:xfrm>
          </p:grpSpPr>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F458D41F-B655-C0EB-DBEB-D88BD01B41DA}"/>
                      </a:ext>
                    </a:extLst>
                  </p14:cNvPr>
                  <p14:cNvContentPartPr/>
                  <p14:nvPr/>
                </p14:nvContentPartPr>
                <p14:xfrm>
                  <a:off x="2339607" y="984132"/>
                  <a:ext cx="2340360" cy="1463760"/>
                </p14:xfrm>
              </p:contentPart>
            </mc:Choice>
            <mc:Fallback xmlns="">
              <p:pic>
                <p:nvPicPr>
                  <p:cNvPr id="6" name="Ink 5">
                    <a:extLst>
                      <a:ext uri="{FF2B5EF4-FFF2-40B4-BE49-F238E27FC236}">
                        <a16:creationId xmlns:a16="http://schemas.microsoft.com/office/drawing/2014/main" id="{4F572B36-613E-C94E-1154-BAE7EE734A6C}"/>
                      </a:ext>
                    </a:extLst>
                  </p:cNvPr>
                  <p:cNvPicPr/>
                  <p:nvPr/>
                </p:nvPicPr>
                <p:blipFill>
                  <a:blip r:embed="rId7"/>
                  <a:stretch>
                    <a:fillRect/>
                  </a:stretch>
                </p:blipFill>
                <p:spPr>
                  <a:xfrm>
                    <a:off x="2262159" y="894378"/>
                    <a:ext cx="2495702" cy="16427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CF9075D8-0DD8-8DEB-5599-30CDF9F10E03}"/>
                      </a:ext>
                    </a:extLst>
                  </p14:cNvPr>
                  <p14:cNvContentPartPr/>
                  <p14:nvPr/>
                </p14:nvContentPartPr>
                <p14:xfrm>
                  <a:off x="2667207" y="1531692"/>
                  <a:ext cx="977040" cy="794160"/>
                </p14:xfrm>
              </p:contentPart>
            </mc:Choice>
            <mc:Fallback xmlns="">
              <p:pic>
                <p:nvPicPr>
                  <p:cNvPr id="7" name="Ink 6">
                    <a:extLst>
                      <a:ext uri="{FF2B5EF4-FFF2-40B4-BE49-F238E27FC236}">
                        <a16:creationId xmlns:a16="http://schemas.microsoft.com/office/drawing/2014/main" id="{80273A30-20B8-C009-72AA-E07EA4DB9E11}"/>
                      </a:ext>
                    </a:extLst>
                  </p:cNvPr>
                  <p:cNvPicPr/>
                  <p:nvPr/>
                </p:nvPicPr>
                <p:blipFill>
                  <a:blip r:embed="rId9"/>
                  <a:stretch>
                    <a:fillRect/>
                  </a:stretch>
                </p:blipFill>
                <p:spPr>
                  <a:xfrm>
                    <a:off x="2589311" y="1441971"/>
                    <a:ext cx="1132387" cy="97309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4A93C153-64FF-F376-9B10-76C410205AF5}"/>
                      </a:ext>
                    </a:extLst>
                  </p14:cNvPr>
                  <p14:cNvContentPartPr/>
                  <p14:nvPr/>
                </p14:nvContentPartPr>
                <p14:xfrm>
                  <a:off x="2693487" y="2071692"/>
                  <a:ext cx="353520" cy="322920"/>
                </p14:xfrm>
              </p:contentPart>
            </mc:Choice>
            <mc:Fallback xmlns="">
              <p:pic>
                <p:nvPicPr>
                  <p:cNvPr id="8" name="Ink 7">
                    <a:extLst>
                      <a:ext uri="{FF2B5EF4-FFF2-40B4-BE49-F238E27FC236}">
                        <a16:creationId xmlns:a16="http://schemas.microsoft.com/office/drawing/2014/main" id="{E86974AC-84D7-2A9F-362A-445ECC53D33F}"/>
                      </a:ext>
                    </a:extLst>
                  </p:cNvPr>
                  <p:cNvPicPr/>
                  <p:nvPr/>
                </p:nvPicPr>
                <p:blipFill>
                  <a:blip r:embed="rId11"/>
                  <a:stretch>
                    <a:fillRect/>
                  </a:stretch>
                </p:blipFill>
                <p:spPr>
                  <a:xfrm>
                    <a:off x="2615668" y="1981992"/>
                    <a:ext cx="508713" cy="50180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F91E65D9-6213-8E8F-DA83-C8470B96BEC1}"/>
                      </a:ext>
                    </a:extLst>
                  </p14:cNvPr>
                  <p14:cNvContentPartPr/>
                  <p14:nvPr/>
                </p14:nvContentPartPr>
                <p14:xfrm>
                  <a:off x="3158967" y="1877292"/>
                  <a:ext cx="1153440" cy="846360"/>
                </p14:xfrm>
              </p:contentPart>
            </mc:Choice>
            <mc:Fallback xmlns="">
              <p:pic>
                <p:nvPicPr>
                  <p:cNvPr id="10" name="Ink 9">
                    <a:extLst>
                      <a:ext uri="{FF2B5EF4-FFF2-40B4-BE49-F238E27FC236}">
                        <a16:creationId xmlns:a16="http://schemas.microsoft.com/office/drawing/2014/main" id="{759AFFB3-2573-A6E7-9997-54B9C8B2DEF7}"/>
                      </a:ext>
                    </a:extLst>
                  </p:cNvPr>
                  <p:cNvPicPr/>
                  <p:nvPr/>
                </p:nvPicPr>
                <p:blipFill>
                  <a:blip r:embed="rId13"/>
                  <a:stretch>
                    <a:fillRect/>
                  </a:stretch>
                </p:blipFill>
                <p:spPr>
                  <a:xfrm>
                    <a:off x="3081507" y="1788039"/>
                    <a:ext cx="1308805" cy="1025378"/>
                  </a:xfrm>
                  <a:prstGeom prst="rect">
                    <a:avLst/>
                  </a:prstGeom>
                </p:spPr>
              </p:pic>
            </mc:Fallback>
          </mc:AlternateContent>
        </p:grpSp>
        <p:sp>
          <p:nvSpPr>
            <p:cNvPr id="22" name="TextBox 21">
              <a:extLst>
                <a:ext uri="{FF2B5EF4-FFF2-40B4-BE49-F238E27FC236}">
                  <a16:creationId xmlns:a16="http://schemas.microsoft.com/office/drawing/2014/main" id="{CC36B8BF-D1A5-4CA6-DA6B-E3E6B27CA160}"/>
                </a:ext>
              </a:extLst>
            </p:cNvPr>
            <p:cNvSpPr txBox="1"/>
            <p:nvPr/>
          </p:nvSpPr>
          <p:spPr>
            <a:xfrm rot="16200000">
              <a:off x="1289143" y="2301145"/>
              <a:ext cx="1277436" cy="494713"/>
            </a:xfrm>
            <a:prstGeom prst="rect">
              <a:avLst/>
            </a:prstGeom>
            <a:noFill/>
          </p:spPr>
          <p:txBody>
            <a:bodyPr wrap="none" rtlCol="0">
              <a:spAutoFit/>
            </a:bodyPr>
            <a:lstStyle/>
            <a:p>
              <a:r>
                <a:rPr lang="en-US" sz="2000" dirty="0"/>
                <a:t># data</a:t>
              </a:r>
            </a:p>
          </p:txBody>
        </p:sp>
        <p:sp>
          <p:nvSpPr>
            <p:cNvPr id="23" name="TextBox 22">
              <a:extLst>
                <a:ext uri="{FF2B5EF4-FFF2-40B4-BE49-F238E27FC236}">
                  <a16:creationId xmlns:a16="http://schemas.microsoft.com/office/drawing/2014/main" id="{6AA89177-3CBE-3261-C008-E6CB863BD712}"/>
                </a:ext>
              </a:extLst>
            </p:cNvPr>
            <p:cNvSpPr txBox="1"/>
            <p:nvPr/>
          </p:nvSpPr>
          <p:spPr>
            <a:xfrm>
              <a:off x="2453960" y="3255585"/>
              <a:ext cx="1530517" cy="526326"/>
            </a:xfrm>
            <a:prstGeom prst="rect">
              <a:avLst/>
            </a:prstGeom>
            <a:noFill/>
          </p:spPr>
          <p:txBody>
            <a:bodyPr wrap="none" rtlCol="0">
              <a:spAutoFit/>
            </a:bodyPr>
            <a:lstStyle/>
            <a:p>
              <a:r>
                <a:rPr lang="en-US" sz="1800" dirty="0"/>
                <a:t>Tissue type</a:t>
              </a:r>
            </a:p>
          </p:txBody>
        </p:sp>
      </p:grpSp>
      <p:sp>
        <p:nvSpPr>
          <p:cNvPr id="28" name="TextBox 27">
            <a:extLst>
              <a:ext uri="{FF2B5EF4-FFF2-40B4-BE49-F238E27FC236}">
                <a16:creationId xmlns:a16="http://schemas.microsoft.com/office/drawing/2014/main" id="{2BCDA928-BF19-DCC7-CD5F-622D0C201F37}"/>
              </a:ext>
            </a:extLst>
          </p:cNvPr>
          <p:cNvSpPr txBox="1"/>
          <p:nvPr/>
        </p:nvSpPr>
        <p:spPr>
          <a:xfrm>
            <a:off x="931270" y="1714579"/>
            <a:ext cx="5766077" cy="461665"/>
          </a:xfrm>
          <a:prstGeom prst="rect">
            <a:avLst/>
          </a:prstGeom>
          <a:noFill/>
        </p:spPr>
        <p:txBody>
          <a:bodyPr wrap="square">
            <a:spAutoFit/>
          </a:bodyPr>
          <a:lstStyle/>
          <a:p>
            <a:r>
              <a:rPr lang="en-US" sz="2400" b="1" dirty="0"/>
              <a:t>Predicting drug pair’s synergistic effect </a:t>
            </a:r>
          </a:p>
        </p:txBody>
      </p:sp>
      <p:sp>
        <p:nvSpPr>
          <p:cNvPr id="29" name="TextBox 28">
            <a:extLst>
              <a:ext uri="{FF2B5EF4-FFF2-40B4-BE49-F238E27FC236}">
                <a16:creationId xmlns:a16="http://schemas.microsoft.com/office/drawing/2014/main" id="{E94080E6-3839-966C-1337-8A4FC4506A2B}"/>
              </a:ext>
            </a:extLst>
          </p:cNvPr>
          <p:cNvSpPr txBox="1"/>
          <p:nvPr/>
        </p:nvSpPr>
        <p:spPr>
          <a:xfrm>
            <a:off x="931053" y="3935913"/>
            <a:ext cx="5766077" cy="461665"/>
          </a:xfrm>
          <a:prstGeom prst="rect">
            <a:avLst/>
          </a:prstGeom>
          <a:noFill/>
        </p:spPr>
        <p:txBody>
          <a:bodyPr wrap="square">
            <a:spAutoFit/>
          </a:bodyPr>
          <a:lstStyle/>
          <a:p>
            <a:r>
              <a:rPr lang="en-US" sz="2400" b="1" dirty="0"/>
              <a:t>Challenges</a:t>
            </a:r>
          </a:p>
        </p:txBody>
      </p:sp>
      <p:pic>
        <p:nvPicPr>
          <p:cNvPr id="33" name="Picture 32">
            <a:extLst>
              <a:ext uri="{FF2B5EF4-FFF2-40B4-BE49-F238E27FC236}">
                <a16:creationId xmlns:a16="http://schemas.microsoft.com/office/drawing/2014/main" id="{A78CF6DD-69C4-F08F-B8B6-BB4DC3B7A358}"/>
              </a:ext>
            </a:extLst>
          </p:cNvPr>
          <p:cNvPicPr>
            <a:picLocks noChangeAspect="1"/>
          </p:cNvPicPr>
          <p:nvPr/>
        </p:nvPicPr>
        <p:blipFill rotWithShape="1">
          <a:blip r:embed="rId14"/>
          <a:srcRect l="11764" t="12684" r="11231" b="20684"/>
          <a:stretch/>
        </p:blipFill>
        <p:spPr>
          <a:xfrm>
            <a:off x="5498906" y="4701808"/>
            <a:ext cx="706998" cy="660708"/>
          </a:xfrm>
          <a:prstGeom prst="rect">
            <a:avLst/>
          </a:prstGeom>
        </p:spPr>
      </p:pic>
      <p:pic>
        <p:nvPicPr>
          <p:cNvPr id="35" name="Graphic 34" descr="Bone with solid fill">
            <a:extLst>
              <a:ext uri="{FF2B5EF4-FFF2-40B4-BE49-F238E27FC236}">
                <a16:creationId xmlns:a16="http://schemas.microsoft.com/office/drawing/2014/main" id="{5BEE42BE-05E9-05CC-D890-F4531380544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545378" y="4649003"/>
            <a:ext cx="914400" cy="914400"/>
          </a:xfrm>
          <a:prstGeom prst="rect">
            <a:avLst/>
          </a:prstGeom>
        </p:spPr>
      </p:pic>
      <p:sp>
        <p:nvSpPr>
          <p:cNvPr id="36" name="TextBox 35">
            <a:extLst>
              <a:ext uri="{FF2B5EF4-FFF2-40B4-BE49-F238E27FC236}">
                <a16:creationId xmlns:a16="http://schemas.microsoft.com/office/drawing/2014/main" id="{6805803B-898C-AE3A-FFB5-6BE5C208F787}"/>
              </a:ext>
            </a:extLst>
          </p:cNvPr>
          <p:cNvSpPr txBox="1"/>
          <p:nvPr/>
        </p:nvSpPr>
        <p:spPr>
          <a:xfrm>
            <a:off x="5042676" y="5580267"/>
            <a:ext cx="1624375" cy="707886"/>
          </a:xfrm>
          <a:prstGeom prst="rect">
            <a:avLst/>
          </a:prstGeom>
          <a:noFill/>
        </p:spPr>
        <p:txBody>
          <a:bodyPr wrap="square">
            <a:spAutoFit/>
          </a:bodyPr>
          <a:lstStyle/>
          <a:p>
            <a:pPr algn="ctr"/>
            <a:r>
              <a:rPr lang="en-US" sz="2000" dirty="0"/>
              <a:t>Lung cancer</a:t>
            </a:r>
          </a:p>
          <a:p>
            <a:pPr algn="ctr"/>
            <a:r>
              <a:rPr lang="en-US" sz="2000" dirty="0"/>
              <a:t>cell line</a:t>
            </a:r>
          </a:p>
        </p:txBody>
      </p:sp>
      <p:sp>
        <p:nvSpPr>
          <p:cNvPr id="37" name="TextBox 36">
            <a:extLst>
              <a:ext uri="{FF2B5EF4-FFF2-40B4-BE49-F238E27FC236}">
                <a16:creationId xmlns:a16="http://schemas.microsoft.com/office/drawing/2014/main" id="{586F5E9E-8BB0-6E44-001E-870D0FABE30D}"/>
              </a:ext>
            </a:extLst>
          </p:cNvPr>
          <p:cNvSpPr txBox="1"/>
          <p:nvPr/>
        </p:nvSpPr>
        <p:spPr>
          <a:xfrm>
            <a:off x="7190391" y="5604457"/>
            <a:ext cx="1624375" cy="707886"/>
          </a:xfrm>
          <a:prstGeom prst="rect">
            <a:avLst/>
          </a:prstGeom>
          <a:noFill/>
        </p:spPr>
        <p:txBody>
          <a:bodyPr wrap="square">
            <a:spAutoFit/>
          </a:bodyPr>
          <a:lstStyle/>
          <a:p>
            <a:pPr algn="ctr"/>
            <a:r>
              <a:rPr lang="en-US" sz="2000" dirty="0"/>
              <a:t>Bone cancer</a:t>
            </a:r>
          </a:p>
          <a:p>
            <a:pPr algn="ctr"/>
            <a:r>
              <a:rPr lang="en-US" sz="2000" dirty="0"/>
              <a:t>cell line</a:t>
            </a:r>
          </a:p>
        </p:txBody>
      </p:sp>
      <p:pic>
        <p:nvPicPr>
          <p:cNvPr id="1026" name="Picture 2" descr="Tendon Icons - Free SVG &amp; PNG Tendon Images - Noun Project">
            <a:extLst>
              <a:ext uri="{FF2B5EF4-FFF2-40B4-BE49-F238E27FC236}">
                <a16:creationId xmlns:a16="http://schemas.microsoft.com/office/drawing/2014/main" id="{27A49438-9E15-C839-F665-9314EC82A51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679567" y="4680482"/>
            <a:ext cx="923975" cy="923975"/>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FBA71F14-BCED-C7CF-E78A-1CE2612DA9DD}"/>
              </a:ext>
            </a:extLst>
          </p:cNvPr>
          <p:cNvSpPr txBox="1"/>
          <p:nvPr/>
        </p:nvSpPr>
        <p:spPr>
          <a:xfrm>
            <a:off x="9247324" y="5615001"/>
            <a:ext cx="2016452" cy="707886"/>
          </a:xfrm>
          <a:prstGeom prst="rect">
            <a:avLst/>
          </a:prstGeom>
          <a:noFill/>
        </p:spPr>
        <p:txBody>
          <a:bodyPr wrap="square">
            <a:spAutoFit/>
          </a:bodyPr>
          <a:lstStyle/>
          <a:p>
            <a:pPr algn="ctr"/>
            <a:r>
              <a:rPr lang="en-US" sz="2000" dirty="0"/>
              <a:t>Soft tissue cancer</a:t>
            </a:r>
          </a:p>
          <a:p>
            <a:pPr algn="ctr"/>
            <a:r>
              <a:rPr lang="en-US" sz="2000" dirty="0"/>
              <a:t>cell line</a:t>
            </a:r>
          </a:p>
        </p:txBody>
      </p:sp>
      <p:sp>
        <p:nvSpPr>
          <p:cNvPr id="39" name="TextBox 38">
            <a:extLst>
              <a:ext uri="{FF2B5EF4-FFF2-40B4-BE49-F238E27FC236}">
                <a16:creationId xmlns:a16="http://schemas.microsoft.com/office/drawing/2014/main" id="{12C0F1D9-F7AE-6BD4-D6B6-AAA9EFF93EB7}"/>
              </a:ext>
            </a:extLst>
          </p:cNvPr>
          <p:cNvSpPr txBox="1"/>
          <p:nvPr/>
        </p:nvSpPr>
        <p:spPr>
          <a:xfrm>
            <a:off x="811187" y="4460721"/>
            <a:ext cx="3518575" cy="400110"/>
          </a:xfrm>
          <a:prstGeom prst="rect">
            <a:avLst/>
          </a:prstGeom>
          <a:noFill/>
        </p:spPr>
        <p:txBody>
          <a:bodyPr wrap="square">
            <a:spAutoFit/>
          </a:bodyPr>
          <a:lstStyle/>
          <a:p>
            <a:pPr algn="ctr"/>
            <a:r>
              <a:rPr lang="en-US" sz="2000" dirty="0"/>
              <a:t>Limited data</a:t>
            </a:r>
          </a:p>
        </p:txBody>
      </p:sp>
      <p:sp>
        <p:nvSpPr>
          <p:cNvPr id="40" name="TextBox 39">
            <a:extLst>
              <a:ext uri="{FF2B5EF4-FFF2-40B4-BE49-F238E27FC236}">
                <a16:creationId xmlns:a16="http://schemas.microsoft.com/office/drawing/2014/main" id="{561E4523-11E1-ADDB-8FAE-8DBFF74F3162}"/>
              </a:ext>
            </a:extLst>
          </p:cNvPr>
          <p:cNvSpPr txBox="1"/>
          <p:nvPr/>
        </p:nvSpPr>
        <p:spPr>
          <a:xfrm>
            <a:off x="6205904" y="4219495"/>
            <a:ext cx="3889279" cy="400110"/>
          </a:xfrm>
          <a:prstGeom prst="rect">
            <a:avLst/>
          </a:prstGeom>
          <a:noFill/>
        </p:spPr>
        <p:txBody>
          <a:bodyPr wrap="square">
            <a:spAutoFit/>
          </a:bodyPr>
          <a:lstStyle/>
          <a:p>
            <a:pPr algn="ctr"/>
            <a:r>
              <a:rPr lang="en-US" sz="2000" dirty="0"/>
              <a:t>Data distributions are skewed</a:t>
            </a:r>
          </a:p>
        </p:txBody>
      </p:sp>
      <p:sp>
        <p:nvSpPr>
          <p:cNvPr id="3" name="TextBox 2">
            <a:extLst>
              <a:ext uri="{FF2B5EF4-FFF2-40B4-BE49-F238E27FC236}">
                <a16:creationId xmlns:a16="http://schemas.microsoft.com/office/drawing/2014/main" id="{D950C4A0-1DD6-41F0-9428-BB146825D820}"/>
              </a:ext>
            </a:extLst>
          </p:cNvPr>
          <p:cNvSpPr txBox="1"/>
          <p:nvPr/>
        </p:nvSpPr>
        <p:spPr>
          <a:xfrm>
            <a:off x="3891167" y="6404530"/>
            <a:ext cx="3721576" cy="369332"/>
          </a:xfrm>
          <a:prstGeom prst="rect">
            <a:avLst/>
          </a:prstGeom>
          <a:noFill/>
        </p:spPr>
        <p:txBody>
          <a:bodyPr wrap="square" rtlCol="0">
            <a:spAutoFit/>
          </a:bodyPr>
          <a:lstStyle/>
          <a:p>
            <a:r>
              <a:rPr lang="en-US" dirty="0"/>
              <a:t>https://arxiv.org/abs/2304.10946</a:t>
            </a:r>
          </a:p>
        </p:txBody>
      </p:sp>
    </p:spTree>
    <p:extLst>
      <p:ext uri="{BB962C8B-B14F-4D97-AF65-F5344CB8AC3E}">
        <p14:creationId xmlns:p14="http://schemas.microsoft.com/office/powerpoint/2010/main" val="383222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P spid="13" grpId="0" animBg="1"/>
      <p:bldP spid="14" grpId="0"/>
      <p:bldP spid="15" grpId="0" animBg="1"/>
      <p:bldP spid="16" grpId="0" animBg="1"/>
      <p:bldP spid="17" grpId="0"/>
      <p:bldP spid="28" grpId="0"/>
      <p:bldP spid="29" grpId="0"/>
      <p:bldP spid="36" grpId="0"/>
      <p:bldP spid="37" grpId="0"/>
      <p:bldP spid="38" grpId="0"/>
      <p:bldP spid="39" grpId="0"/>
      <p:bldP spid="4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02FEA1-578E-47C9-AFB5-A915468D3D94}"/>
              </a:ext>
            </a:extLst>
          </p:cNvPr>
          <p:cNvPicPr>
            <a:picLocks noChangeAspect="1"/>
          </p:cNvPicPr>
          <p:nvPr/>
        </p:nvPicPr>
        <p:blipFill>
          <a:blip r:embed="rId2"/>
          <a:stretch>
            <a:fillRect/>
          </a:stretch>
        </p:blipFill>
        <p:spPr>
          <a:xfrm>
            <a:off x="1139371" y="421739"/>
            <a:ext cx="9434286" cy="6014521"/>
          </a:xfrm>
          <a:prstGeom prst="rect">
            <a:avLst/>
          </a:prstGeom>
        </p:spPr>
      </p:pic>
      <p:sp>
        <p:nvSpPr>
          <p:cNvPr id="2" name="TextBox 1">
            <a:extLst>
              <a:ext uri="{FF2B5EF4-FFF2-40B4-BE49-F238E27FC236}">
                <a16:creationId xmlns:a16="http://schemas.microsoft.com/office/drawing/2014/main" id="{88C2AA8E-7860-8214-479C-169C577C2134}"/>
              </a:ext>
            </a:extLst>
          </p:cNvPr>
          <p:cNvSpPr txBox="1"/>
          <p:nvPr/>
        </p:nvSpPr>
        <p:spPr>
          <a:xfrm>
            <a:off x="213504" y="6411836"/>
            <a:ext cx="6100354" cy="307777"/>
          </a:xfrm>
          <a:prstGeom prst="rect">
            <a:avLst/>
          </a:prstGeom>
          <a:noFill/>
        </p:spPr>
        <p:txBody>
          <a:bodyPr wrap="square">
            <a:spAutoFit/>
          </a:bodyPr>
          <a:lstStyle/>
          <a:p>
            <a:r>
              <a:rPr lang="en-US" sz="1400" dirty="0" err="1"/>
              <a:t>TabLLM</a:t>
            </a:r>
            <a:r>
              <a:rPr lang="en-US" sz="1400" dirty="0"/>
              <a:t>, ATSTATS 2023,  https://</a:t>
            </a:r>
            <a:r>
              <a:rPr lang="en-US" sz="1400" dirty="0" err="1"/>
              <a:t>arxiv.org</a:t>
            </a:r>
            <a:r>
              <a:rPr lang="en-US" sz="1400" dirty="0"/>
              <a:t>/abs/2210.10723</a:t>
            </a:r>
          </a:p>
        </p:txBody>
      </p:sp>
    </p:spTree>
    <p:extLst>
      <p:ext uri="{BB962C8B-B14F-4D97-AF65-F5344CB8AC3E}">
        <p14:creationId xmlns:p14="http://schemas.microsoft.com/office/powerpoint/2010/main" val="601022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39B56B2-D161-40D7-A10D-55BB9176BB2E}"/>
              </a:ext>
            </a:extLst>
          </p:cNvPr>
          <p:cNvPicPr>
            <a:picLocks noGrp="1" noChangeAspect="1"/>
          </p:cNvPicPr>
          <p:nvPr>
            <p:ph idx="1"/>
          </p:nvPr>
        </p:nvPicPr>
        <p:blipFill>
          <a:blip r:embed="rId2"/>
          <a:stretch>
            <a:fillRect/>
          </a:stretch>
        </p:blipFill>
        <p:spPr>
          <a:xfrm>
            <a:off x="725714" y="804746"/>
            <a:ext cx="10232571" cy="5604446"/>
          </a:xfrm>
          <a:prstGeom prst="rect">
            <a:avLst/>
          </a:prstGeom>
        </p:spPr>
      </p:pic>
    </p:spTree>
    <p:extLst>
      <p:ext uri="{BB962C8B-B14F-4D97-AF65-F5344CB8AC3E}">
        <p14:creationId xmlns:p14="http://schemas.microsoft.com/office/powerpoint/2010/main" val="14985715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3857</TotalTime>
  <Words>2714</Words>
  <Application>Microsoft Office PowerPoint</Application>
  <PresentationFormat>Widescreen</PresentationFormat>
  <Paragraphs>314</Paragraphs>
  <Slides>32</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AdvOTea1a7398</vt:lpstr>
      <vt:lpstr>CMTI10</vt:lpstr>
      <vt:lpstr>Söhne</vt:lpstr>
      <vt:lpstr>Arial</vt:lpstr>
      <vt:lpstr>Calibri</vt:lpstr>
      <vt:lpstr>Calibri Light</vt:lpstr>
      <vt:lpstr>Cambria Math</vt:lpstr>
      <vt:lpstr>Helvetica</vt:lpstr>
      <vt:lpstr>Times New Roman</vt:lpstr>
      <vt:lpstr>Office Theme</vt:lpstr>
      <vt:lpstr>LLM in Healthcare</vt:lpstr>
      <vt:lpstr>PowerPoint Presentation</vt:lpstr>
      <vt:lpstr>PowerPoint Presentation</vt:lpstr>
      <vt:lpstr>PowerPoint Presentation</vt:lpstr>
      <vt:lpstr>PowerPoint Presentation</vt:lpstr>
      <vt:lpstr>CancerGPT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LLMs</vt:lpstr>
      <vt:lpstr>Pathology with LLM</vt:lpstr>
      <vt:lpstr>Tree of Thoughts</vt:lpstr>
      <vt:lpstr>CancerGPT Tutorial</vt:lpstr>
      <vt:lpstr>An example in healthcare: Drug synergy prediction</vt:lpstr>
      <vt:lpstr>Deep learning in drug synergy prediction</vt:lpstr>
      <vt:lpstr>Dataset</vt:lpstr>
      <vt:lpstr>Drug synergy prediction using LLM</vt:lpstr>
      <vt:lpstr>ChatGPT API</vt:lpstr>
      <vt:lpstr>Advantages using ChatGPT API</vt:lpstr>
      <vt:lpstr>Zero shot learning by ChatGPT: Prompt Engineering</vt:lpstr>
      <vt:lpstr>In-context learning: ChatGPT Prompt</vt:lpstr>
      <vt:lpstr>Zero-shot ChatGPT synergy prediction on endometrium</vt:lpstr>
      <vt:lpstr>Get embeddings from ChatGPT</vt:lpstr>
      <vt:lpstr>Get embeddings from CancerGPT</vt:lpstr>
      <vt:lpstr>Comparison of different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LLM in Healthcare</dc:title>
  <dc:creator>Ding, Ying</dc:creator>
  <cp:lastModifiedBy>Ding, Ying</cp:lastModifiedBy>
  <cp:revision>29</cp:revision>
  <dcterms:created xsi:type="dcterms:W3CDTF">2023-09-30T03:07:05Z</dcterms:created>
  <dcterms:modified xsi:type="dcterms:W3CDTF">2023-11-10T17:37:08Z</dcterms:modified>
</cp:coreProperties>
</file>